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51" r:id="rId6"/>
    <p:sldMasterId id="2147483653" r:id="rId7"/>
    <p:sldMasterId id="2147483655" r:id="rId8"/>
    <p:sldMasterId id="2147483657" r:id="rId9"/>
  </p:sldMasterIdLst>
  <p:notesMasterIdLst>
    <p:notesMasterId r:id="rId41"/>
  </p:notesMasterIdLst>
  <p:handoutMasterIdLst>
    <p:handoutMasterId r:id="rId42"/>
  </p:handoutMasterIdLst>
  <p:sldIdLst>
    <p:sldId id="256" r:id="rId10"/>
    <p:sldId id="494" r:id="rId11"/>
    <p:sldId id="506" r:id="rId12"/>
    <p:sldId id="537" r:id="rId13"/>
    <p:sldId id="539" r:id="rId14"/>
    <p:sldId id="531" r:id="rId15"/>
    <p:sldId id="502" r:id="rId16"/>
    <p:sldId id="526" r:id="rId17"/>
    <p:sldId id="527" r:id="rId18"/>
    <p:sldId id="528" r:id="rId19"/>
    <p:sldId id="525" r:id="rId20"/>
    <p:sldId id="533" r:id="rId21"/>
    <p:sldId id="520" r:id="rId22"/>
    <p:sldId id="534" r:id="rId23"/>
    <p:sldId id="536" r:id="rId24"/>
    <p:sldId id="522" r:id="rId25"/>
    <p:sldId id="540" r:id="rId26"/>
    <p:sldId id="541" r:id="rId27"/>
    <p:sldId id="542" r:id="rId28"/>
    <p:sldId id="530" r:id="rId29"/>
    <p:sldId id="516" r:id="rId30"/>
    <p:sldId id="544" r:id="rId31"/>
    <p:sldId id="543" r:id="rId32"/>
    <p:sldId id="511" r:id="rId33"/>
    <p:sldId id="523" r:id="rId34"/>
    <p:sldId id="512" r:id="rId35"/>
    <p:sldId id="510" r:id="rId36"/>
    <p:sldId id="501" r:id="rId37"/>
    <p:sldId id="535" r:id="rId38"/>
    <p:sldId id="286" r:id="rId39"/>
    <p:sldId id="259" r:id="rId40"/>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inkler" initials="ST" lastIdx="1" clrIdx="0">
    <p:extLst>
      <p:ext uri="{19B8F6BF-5375-455C-9EA6-DF929625EA0E}">
        <p15:presenceInfo xmlns:p15="http://schemas.microsoft.com/office/powerpoint/2012/main" userId="S::suzanne.tinkler@british-business-bank.co.uk::dc7a04a7-fc38-4a61-81ac-6a5f459dcb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38B"/>
    <a:srgbClr val="524E4E"/>
    <a:srgbClr val="949499"/>
    <a:srgbClr val="29A0A7"/>
    <a:srgbClr val="D0F2F4"/>
    <a:srgbClr val="166976"/>
    <a:srgbClr val="4B4B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3AE05F-69F5-445E-B5CC-C3C86313DD5E}" v="1" dt="2021-04-14T13:05:59.542"/>
    <p1510:client id="{ED810398-3986-A124-337A-0717508FDD14}" v="8" dt="2021-04-14T22:29:27.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Master" Target="slideMasters/slideMaster4.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heme" Target="theme/theme1.xml"/><Relationship Id="rId20" Type="http://schemas.openxmlformats.org/officeDocument/2006/relationships/slide" Target="slides/slide1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Turner" userId="7850d6d0-52c3-4acb-857e-d6e2b148aaa5" providerId="ADAL" clId="{29739AEA-5A54-4201-B11C-2BF9E54741A6}"/>
    <pc:docChg chg="modSld">
      <pc:chgData name="Sam Turner" userId="7850d6d0-52c3-4acb-857e-d6e2b148aaa5" providerId="ADAL" clId="{29739AEA-5A54-4201-B11C-2BF9E54741A6}" dt="2021-04-01T13:27:34.517" v="0" actId="729"/>
      <pc:docMkLst>
        <pc:docMk/>
      </pc:docMkLst>
      <pc:sldChg chg="mod modShow">
        <pc:chgData name="Sam Turner" userId="7850d6d0-52c3-4acb-857e-d6e2b148aaa5" providerId="ADAL" clId="{29739AEA-5A54-4201-B11C-2BF9E54741A6}" dt="2021-04-01T13:27:34.517" v="0" actId="729"/>
        <pc:sldMkLst>
          <pc:docMk/>
          <pc:sldMk cId="3519399810" sldId="256"/>
        </pc:sldMkLst>
      </pc:sldChg>
    </pc:docChg>
  </pc:docChgLst>
  <pc:docChgLst>
    <pc:chgData name="Andrew Wilson" userId="a39e7be5-4338-419e-b9de-7b4911992dd1" providerId="ADAL" clId="{A4E279B0-01FA-454B-A7DA-8AC615A42A0F}"/>
    <pc:docChg chg="custSel modSld">
      <pc:chgData name="Andrew Wilson" userId="a39e7be5-4338-419e-b9de-7b4911992dd1" providerId="ADAL" clId="{A4E279B0-01FA-454B-A7DA-8AC615A42A0F}" dt="2021-04-06T21:28:45.454" v="170" actId="3626"/>
      <pc:docMkLst>
        <pc:docMk/>
      </pc:docMkLst>
      <pc:sldChg chg="modSp mod">
        <pc:chgData name="Andrew Wilson" userId="a39e7be5-4338-419e-b9de-7b4911992dd1" providerId="ADAL" clId="{A4E279B0-01FA-454B-A7DA-8AC615A42A0F}" dt="2021-04-06T21:28:45.454" v="170" actId="3626"/>
        <pc:sldMkLst>
          <pc:docMk/>
          <pc:sldMk cId="1350732043" sldId="510"/>
        </pc:sldMkLst>
        <pc:spChg chg="mod">
          <ac:chgData name="Andrew Wilson" userId="a39e7be5-4338-419e-b9de-7b4911992dd1" providerId="ADAL" clId="{A4E279B0-01FA-454B-A7DA-8AC615A42A0F}" dt="2021-04-06T21:28:45.454" v="170" actId="3626"/>
          <ac:spMkLst>
            <pc:docMk/>
            <pc:sldMk cId="1350732043" sldId="510"/>
            <ac:spMk id="10" creationId="{00000000-0000-0000-0000-000000000000}"/>
          </ac:spMkLst>
        </pc:spChg>
      </pc:sldChg>
      <pc:sldChg chg="addSp delSp modSp mod">
        <pc:chgData name="Andrew Wilson" userId="a39e7be5-4338-419e-b9de-7b4911992dd1" providerId="ADAL" clId="{A4E279B0-01FA-454B-A7DA-8AC615A42A0F}" dt="2021-04-01T11:26:14.218" v="147" actId="5793"/>
        <pc:sldMkLst>
          <pc:docMk/>
          <pc:sldMk cId="1000607248" sldId="516"/>
        </pc:sldMkLst>
        <pc:spChg chg="mod">
          <ac:chgData name="Andrew Wilson" userId="a39e7be5-4338-419e-b9de-7b4911992dd1" providerId="ADAL" clId="{A4E279B0-01FA-454B-A7DA-8AC615A42A0F}" dt="2021-04-01T11:26:14.218" v="147" actId="5793"/>
          <ac:spMkLst>
            <pc:docMk/>
            <pc:sldMk cId="1000607248" sldId="516"/>
            <ac:spMk id="10" creationId="{00000000-0000-0000-0000-000000000000}"/>
          </ac:spMkLst>
        </pc:spChg>
        <pc:graphicFrameChg chg="add del mod">
          <ac:chgData name="Andrew Wilson" userId="a39e7be5-4338-419e-b9de-7b4911992dd1" providerId="ADAL" clId="{A4E279B0-01FA-454B-A7DA-8AC615A42A0F}" dt="2021-04-01T11:17:25.360" v="4" actId="478"/>
          <ac:graphicFrameMkLst>
            <pc:docMk/>
            <pc:sldMk cId="1000607248" sldId="516"/>
            <ac:graphicFrameMk id="2" creationId="{2B487115-1D15-4F66-B248-8F8648A338F2}"/>
          </ac:graphicFrameMkLst>
        </pc:graphicFrameChg>
        <pc:graphicFrameChg chg="add del mod">
          <ac:chgData name="Andrew Wilson" userId="a39e7be5-4338-419e-b9de-7b4911992dd1" providerId="ADAL" clId="{A4E279B0-01FA-454B-A7DA-8AC615A42A0F}" dt="2021-04-01T11:17:23.806" v="3" actId="478"/>
          <ac:graphicFrameMkLst>
            <pc:docMk/>
            <pc:sldMk cId="1000607248" sldId="516"/>
            <ac:graphicFrameMk id="3" creationId="{3D859E83-8726-40B3-8BCC-E381CDC578FD}"/>
          </ac:graphicFrameMkLst>
        </pc:graphicFrameChg>
        <pc:graphicFrameChg chg="add del mod">
          <ac:chgData name="Andrew Wilson" userId="a39e7be5-4338-419e-b9de-7b4911992dd1" providerId="ADAL" clId="{A4E279B0-01FA-454B-A7DA-8AC615A42A0F}" dt="2021-04-01T11:20:35.806" v="75"/>
          <ac:graphicFrameMkLst>
            <pc:docMk/>
            <pc:sldMk cId="1000607248" sldId="516"/>
            <ac:graphicFrameMk id="4" creationId="{24D08190-C43A-4770-BCC8-9EF33EBA5514}"/>
          </ac:graphicFrameMkLst>
        </pc:graphicFrameChg>
      </pc:sldChg>
      <pc:sldChg chg="modSp mod">
        <pc:chgData name="Andrew Wilson" userId="a39e7be5-4338-419e-b9de-7b4911992dd1" providerId="ADAL" clId="{A4E279B0-01FA-454B-A7DA-8AC615A42A0F}" dt="2021-04-06T21:28:10.100" v="169" actId="6549"/>
        <pc:sldMkLst>
          <pc:docMk/>
          <pc:sldMk cId="3954909974" sldId="525"/>
        </pc:sldMkLst>
        <pc:spChg chg="mod">
          <ac:chgData name="Andrew Wilson" userId="a39e7be5-4338-419e-b9de-7b4911992dd1" providerId="ADAL" clId="{A4E279B0-01FA-454B-A7DA-8AC615A42A0F}" dt="2021-04-06T21:28:10.100" v="169" actId="6549"/>
          <ac:spMkLst>
            <pc:docMk/>
            <pc:sldMk cId="3954909974" sldId="525"/>
            <ac:spMk id="10" creationId="{00000000-0000-0000-0000-000000000000}"/>
          </ac:spMkLst>
        </pc:spChg>
      </pc:sldChg>
      <pc:sldChg chg="modSp mod">
        <pc:chgData name="Andrew Wilson" userId="a39e7be5-4338-419e-b9de-7b4911992dd1" providerId="ADAL" clId="{A4E279B0-01FA-454B-A7DA-8AC615A42A0F}" dt="2021-04-01T15:30:39.168" v="168" actId="313"/>
        <pc:sldMkLst>
          <pc:docMk/>
          <pc:sldMk cId="1820709738" sldId="544"/>
        </pc:sldMkLst>
        <pc:spChg chg="mod">
          <ac:chgData name="Andrew Wilson" userId="a39e7be5-4338-419e-b9de-7b4911992dd1" providerId="ADAL" clId="{A4E279B0-01FA-454B-A7DA-8AC615A42A0F}" dt="2021-04-01T15:30:39.168" v="168" actId="313"/>
          <ac:spMkLst>
            <pc:docMk/>
            <pc:sldMk cId="1820709738" sldId="544"/>
            <ac:spMk id="10" creationId="{00000000-0000-0000-0000-000000000000}"/>
          </ac:spMkLst>
        </pc:spChg>
        <pc:picChg chg="ord">
          <ac:chgData name="Andrew Wilson" userId="a39e7be5-4338-419e-b9de-7b4911992dd1" providerId="ADAL" clId="{A4E279B0-01FA-454B-A7DA-8AC615A42A0F}" dt="2021-04-01T11:25:38.783" v="142" actId="167"/>
          <ac:picMkLst>
            <pc:docMk/>
            <pc:sldMk cId="1820709738" sldId="544"/>
            <ac:picMk id="9" creationId="{778A7682-4CD1-4A75-932C-76BB36136863}"/>
          </ac:picMkLst>
        </pc:picChg>
      </pc:sldChg>
    </pc:docChg>
  </pc:docChgLst>
  <pc:docChgLst>
    <pc:chgData name="Andrew Wilson" userId="S::andrew.wilson@westyorks-ca.gov.uk::a39e7be5-4338-419e-b9de-7b4911992dd1" providerId="AD" clId="Web-{ED810398-3986-A124-337A-0717508FDD14}"/>
    <pc:docChg chg="modSld">
      <pc:chgData name="Andrew Wilson" userId="S::andrew.wilson@westyorks-ca.gov.uk::a39e7be5-4338-419e-b9de-7b4911992dd1" providerId="AD" clId="Web-{ED810398-3986-A124-337A-0717508FDD14}" dt="2021-04-14T22:29:27.994" v="3" actId="20577"/>
      <pc:docMkLst>
        <pc:docMk/>
      </pc:docMkLst>
      <pc:sldChg chg="modSp">
        <pc:chgData name="Andrew Wilson" userId="S::andrew.wilson@westyorks-ca.gov.uk::a39e7be5-4338-419e-b9de-7b4911992dd1" providerId="AD" clId="Web-{ED810398-3986-A124-337A-0717508FDD14}" dt="2021-04-14T22:29:27.994" v="3" actId="20577"/>
        <pc:sldMkLst>
          <pc:docMk/>
          <pc:sldMk cId="3365229403" sldId="286"/>
        </pc:sldMkLst>
        <pc:spChg chg="mod">
          <ac:chgData name="Andrew Wilson" userId="S::andrew.wilson@westyorks-ca.gov.uk::a39e7be5-4338-419e-b9de-7b4911992dd1" providerId="AD" clId="Web-{ED810398-3986-A124-337A-0717508FDD14}" dt="2021-04-14T22:29:27.994" v="3" actId="20577"/>
          <ac:spMkLst>
            <pc:docMk/>
            <pc:sldMk cId="3365229403" sldId="286"/>
            <ac:spMk id="8" creationId="{00000000-0000-0000-0000-000000000000}"/>
          </ac:spMkLst>
        </pc:spChg>
      </pc:sldChg>
    </pc:docChg>
  </pc:docChgLst>
  <pc:docChgLst>
    <pc:chgData name="Heather Waddington" userId="7be864b7-9104-4338-9cdd-a5db92136088" providerId="ADAL" clId="{D13AE05F-69F5-445E-B5CC-C3C86313DD5E}"/>
    <pc:docChg chg="undo custSel addSld modSld">
      <pc:chgData name="Heather Waddington" userId="7be864b7-9104-4338-9cdd-a5db92136088" providerId="ADAL" clId="{D13AE05F-69F5-445E-B5CC-C3C86313DD5E}" dt="2021-04-01T12:14:56.328" v="987" actId="1076"/>
      <pc:docMkLst>
        <pc:docMk/>
      </pc:docMkLst>
      <pc:sldChg chg="modSp mod">
        <pc:chgData name="Heather Waddington" userId="7be864b7-9104-4338-9cdd-a5db92136088" providerId="ADAL" clId="{D13AE05F-69F5-445E-B5CC-C3C86313DD5E}" dt="2021-04-01T09:35:42.493" v="0" actId="255"/>
        <pc:sldMkLst>
          <pc:docMk/>
          <pc:sldMk cId="375933952" sldId="511"/>
        </pc:sldMkLst>
        <pc:spChg chg="mod">
          <ac:chgData name="Heather Waddington" userId="7be864b7-9104-4338-9cdd-a5db92136088" providerId="ADAL" clId="{D13AE05F-69F5-445E-B5CC-C3C86313DD5E}" dt="2021-04-01T09:35:42.493" v="0" actId="255"/>
          <ac:spMkLst>
            <pc:docMk/>
            <pc:sldMk cId="375933952" sldId="511"/>
            <ac:spMk id="10" creationId="{00000000-0000-0000-0000-000000000000}"/>
          </ac:spMkLst>
        </pc:spChg>
      </pc:sldChg>
      <pc:sldChg chg="modSp mod">
        <pc:chgData name="Heather Waddington" userId="7be864b7-9104-4338-9cdd-a5db92136088" providerId="ADAL" clId="{D13AE05F-69F5-445E-B5CC-C3C86313DD5E}" dt="2021-04-01T11:47:40.945" v="913" actId="113"/>
        <pc:sldMkLst>
          <pc:docMk/>
          <pc:sldMk cId="1000607248" sldId="516"/>
        </pc:sldMkLst>
        <pc:spChg chg="mod">
          <ac:chgData name="Heather Waddington" userId="7be864b7-9104-4338-9cdd-a5db92136088" providerId="ADAL" clId="{D13AE05F-69F5-445E-B5CC-C3C86313DD5E}" dt="2021-04-01T11:40:48.534" v="766" actId="20577"/>
          <ac:spMkLst>
            <pc:docMk/>
            <pc:sldMk cId="1000607248" sldId="516"/>
            <ac:spMk id="7" creationId="{E09ABC34-AB0F-457E-89D8-0C42C549DBA0}"/>
          </ac:spMkLst>
        </pc:spChg>
        <pc:spChg chg="mod">
          <ac:chgData name="Heather Waddington" userId="7be864b7-9104-4338-9cdd-a5db92136088" providerId="ADAL" clId="{D13AE05F-69F5-445E-B5CC-C3C86313DD5E}" dt="2021-04-01T11:47:40.945" v="913" actId="113"/>
          <ac:spMkLst>
            <pc:docMk/>
            <pc:sldMk cId="1000607248" sldId="516"/>
            <ac:spMk id="10" creationId="{00000000-0000-0000-0000-000000000000}"/>
          </ac:spMkLst>
        </pc:spChg>
      </pc:sldChg>
      <pc:sldChg chg="modSp mod">
        <pc:chgData name="Heather Waddington" userId="7be864b7-9104-4338-9cdd-a5db92136088" providerId="ADAL" clId="{D13AE05F-69F5-445E-B5CC-C3C86313DD5E}" dt="2021-04-01T12:14:56.328" v="987" actId="1076"/>
        <pc:sldMkLst>
          <pc:docMk/>
          <pc:sldMk cId="2249153106" sldId="522"/>
        </pc:sldMkLst>
        <pc:spChg chg="mod">
          <ac:chgData name="Heather Waddington" userId="7be864b7-9104-4338-9cdd-a5db92136088" providerId="ADAL" clId="{D13AE05F-69F5-445E-B5CC-C3C86313DD5E}" dt="2021-04-01T12:14:37.231" v="983" actId="1076"/>
          <ac:spMkLst>
            <pc:docMk/>
            <pc:sldMk cId="2249153106" sldId="522"/>
            <ac:spMk id="7" creationId="{E09ABC34-AB0F-457E-89D8-0C42C549DBA0}"/>
          </ac:spMkLst>
        </pc:spChg>
        <pc:spChg chg="mod">
          <ac:chgData name="Heather Waddington" userId="7be864b7-9104-4338-9cdd-a5db92136088" providerId="ADAL" clId="{D13AE05F-69F5-445E-B5CC-C3C86313DD5E}" dt="2021-04-01T12:14:56.328" v="987" actId="1076"/>
          <ac:spMkLst>
            <pc:docMk/>
            <pc:sldMk cId="2249153106" sldId="522"/>
            <ac:spMk id="10" creationId="{00000000-0000-0000-0000-000000000000}"/>
          </ac:spMkLst>
        </pc:spChg>
        <pc:cxnChg chg="mod">
          <ac:chgData name="Heather Waddington" userId="7be864b7-9104-4338-9cdd-a5db92136088" providerId="ADAL" clId="{D13AE05F-69F5-445E-B5CC-C3C86313DD5E}" dt="2021-04-01T12:14:41.624" v="984" actId="1076"/>
          <ac:cxnSpMkLst>
            <pc:docMk/>
            <pc:sldMk cId="2249153106" sldId="522"/>
            <ac:cxnSpMk id="8" creationId="{3152A755-A309-43AF-AD0A-04B16B9B570D}"/>
          </ac:cxnSpMkLst>
        </pc:cxnChg>
      </pc:sldChg>
      <pc:sldChg chg="modSp mod">
        <pc:chgData name="Heather Waddington" userId="7be864b7-9104-4338-9cdd-a5db92136088" providerId="ADAL" clId="{D13AE05F-69F5-445E-B5CC-C3C86313DD5E}" dt="2021-04-01T11:23:49.529" v="132" actId="6549"/>
        <pc:sldMkLst>
          <pc:docMk/>
          <pc:sldMk cId="888015609" sldId="539"/>
        </pc:sldMkLst>
        <pc:spChg chg="mod">
          <ac:chgData name="Heather Waddington" userId="7be864b7-9104-4338-9cdd-a5db92136088" providerId="ADAL" clId="{D13AE05F-69F5-445E-B5CC-C3C86313DD5E}" dt="2021-04-01T11:23:49.529" v="132" actId="6549"/>
          <ac:spMkLst>
            <pc:docMk/>
            <pc:sldMk cId="888015609" sldId="539"/>
            <ac:spMk id="10" creationId="{00000000-0000-0000-0000-000000000000}"/>
          </ac:spMkLst>
        </pc:spChg>
      </pc:sldChg>
      <pc:sldChg chg="add">
        <pc:chgData name="Heather Waddington" userId="7be864b7-9104-4338-9cdd-a5db92136088" providerId="ADAL" clId="{D13AE05F-69F5-445E-B5CC-C3C86313DD5E}" dt="2021-04-01T11:08:11.802" v="1" actId="2890"/>
        <pc:sldMkLst>
          <pc:docMk/>
          <pc:sldMk cId="86026158" sldId="543"/>
        </pc:sldMkLst>
      </pc:sldChg>
      <pc:sldChg chg="modSp add mod">
        <pc:chgData name="Heather Waddington" userId="7be864b7-9104-4338-9cdd-a5db92136088" providerId="ADAL" clId="{D13AE05F-69F5-445E-B5CC-C3C86313DD5E}" dt="2021-04-01T11:46:25.427" v="905" actId="1076"/>
        <pc:sldMkLst>
          <pc:docMk/>
          <pc:sldMk cId="1820709738" sldId="544"/>
        </pc:sldMkLst>
        <pc:spChg chg="mod">
          <ac:chgData name="Heather Waddington" userId="7be864b7-9104-4338-9cdd-a5db92136088" providerId="ADAL" clId="{D13AE05F-69F5-445E-B5CC-C3C86313DD5E}" dt="2021-04-01T11:36:55.053" v="469" actId="20577"/>
          <ac:spMkLst>
            <pc:docMk/>
            <pc:sldMk cId="1820709738" sldId="544"/>
            <ac:spMk id="7" creationId="{E09ABC34-AB0F-457E-89D8-0C42C549DBA0}"/>
          </ac:spMkLst>
        </pc:spChg>
        <pc:spChg chg="mod">
          <ac:chgData name="Heather Waddington" userId="7be864b7-9104-4338-9cdd-a5db92136088" providerId="ADAL" clId="{D13AE05F-69F5-445E-B5CC-C3C86313DD5E}" dt="2021-04-01T11:46:25.427" v="905" actId="1076"/>
          <ac:spMkLst>
            <pc:docMk/>
            <pc:sldMk cId="1820709738" sldId="544"/>
            <ac:spMk id="10" creationId="{00000000-0000-0000-0000-000000000000}"/>
          </ac:spMkLst>
        </pc:spChg>
        <pc:cxnChg chg="mod">
          <ac:chgData name="Heather Waddington" userId="7be864b7-9104-4338-9cdd-a5db92136088" providerId="ADAL" clId="{D13AE05F-69F5-445E-B5CC-C3C86313DD5E}" dt="2021-04-01T11:46:20.282" v="904" actId="1076"/>
          <ac:cxnSpMkLst>
            <pc:docMk/>
            <pc:sldMk cId="1820709738" sldId="544"/>
            <ac:cxnSpMk id="8" creationId="{3152A755-A309-43AF-AD0A-04B16B9B570D}"/>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4CAFB13-53BE-4B6F-BCBB-03E0CC23DE01}" type="datetimeFigureOut">
              <a:rPr lang="en-GB" smtClean="0"/>
              <a:t>14/04/2021</a:t>
            </a:fld>
            <a:endParaRPr lang="en-GB"/>
          </a:p>
        </p:txBody>
      </p:sp>
      <p:sp>
        <p:nvSpPr>
          <p:cNvPr id="4" name="Footer Placeholder 3"/>
          <p:cNvSpPr>
            <a:spLocks noGrp="1"/>
          </p:cNvSpPr>
          <p:nvPr>
            <p:ph type="ftr" sz="quarter" idx="2"/>
          </p:nvPr>
        </p:nvSpPr>
        <p:spPr>
          <a:xfrm>
            <a:off x="0" y="9428590"/>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90"/>
            <a:ext cx="2889938" cy="498055"/>
          </a:xfrm>
          <a:prstGeom prst="rect">
            <a:avLst/>
          </a:prstGeom>
        </p:spPr>
        <p:txBody>
          <a:bodyPr vert="horz" lIns="91440" tIns="45720" rIns="91440" bIns="45720" rtlCol="0" anchor="b"/>
          <a:lstStyle>
            <a:lvl1pPr algn="r">
              <a:defRPr sz="1200"/>
            </a:lvl1pPr>
          </a:lstStyle>
          <a:p>
            <a:fld id="{6433340D-A095-47BC-BACE-0FF071647A7D}" type="slidenum">
              <a:rPr lang="en-GB" smtClean="0"/>
              <a:t>‹#›</a:t>
            </a:fld>
            <a:endParaRPr lang="en-GB"/>
          </a:p>
        </p:txBody>
      </p:sp>
    </p:spTree>
    <p:extLst>
      <p:ext uri="{BB962C8B-B14F-4D97-AF65-F5344CB8AC3E}">
        <p14:creationId xmlns:p14="http://schemas.microsoft.com/office/powerpoint/2010/main" val="1861362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4CBA3D73-2AE4-4EDB-80E1-B555BD22B5EB}" type="datetimeFigureOut">
              <a:rPr lang="en-GB" smtClean="0"/>
              <a:t>14/04/2021</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200"/>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90"/>
            <a:ext cx="288993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90"/>
            <a:ext cx="2889938" cy="498055"/>
          </a:xfrm>
          <a:prstGeom prst="rect">
            <a:avLst/>
          </a:prstGeom>
        </p:spPr>
        <p:txBody>
          <a:bodyPr vert="horz" lIns="91440" tIns="45720" rIns="91440" bIns="45720" rtlCol="0" anchor="b"/>
          <a:lstStyle>
            <a:lvl1pPr algn="r">
              <a:defRPr sz="1200"/>
            </a:lvl1pPr>
          </a:lstStyle>
          <a:p>
            <a:fld id="{D360571A-762D-4650-8F13-58E8CC71462F}" type="slidenum">
              <a:rPr lang="en-GB" smtClean="0"/>
              <a:t>‹#›</a:t>
            </a:fld>
            <a:endParaRPr lang="en-GB"/>
          </a:p>
        </p:txBody>
      </p:sp>
    </p:spTree>
    <p:extLst>
      <p:ext uri="{BB962C8B-B14F-4D97-AF65-F5344CB8AC3E}">
        <p14:creationId xmlns:p14="http://schemas.microsoft.com/office/powerpoint/2010/main" val="231729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60571A-762D-4650-8F13-58E8CC71462F}" type="slidenum">
              <a:rPr lang="en-GB" smtClean="0"/>
              <a:t>1</a:t>
            </a:fld>
            <a:endParaRPr lang="en-GB"/>
          </a:p>
        </p:txBody>
      </p:sp>
    </p:spTree>
    <p:extLst>
      <p:ext uri="{BB962C8B-B14F-4D97-AF65-F5344CB8AC3E}">
        <p14:creationId xmlns:p14="http://schemas.microsoft.com/office/powerpoint/2010/main" val="39695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10</a:t>
            </a:fld>
            <a:endParaRPr lang="en-GB"/>
          </a:p>
        </p:txBody>
      </p:sp>
    </p:spTree>
    <p:extLst>
      <p:ext uri="{BB962C8B-B14F-4D97-AF65-F5344CB8AC3E}">
        <p14:creationId xmlns:p14="http://schemas.microsoft.com/office/powerpoint/2010/main" val="2210164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11</a:t>
            </a:fld>
            <a:endParaRPr lang="en-GB"/>
          </a:p>
        </p:txBody>
      </p:sp>
    </p:spTree>
    <p:extLst>
      <p:ext uri="{BB962C8B-B14F-4D97-AF65-F5344CB8AC3E}">
        <p14:creationId xmlns:p14="http://schemas.microsoft.com/office/powerpoint/2010/main" val="160973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12</a:t>
            </a:fld>
            <a:endParaRPr lang="en-GB"/>
          </a:p>
        </p:txBody>
      </p:sp>
    </p:spTree>
    <p:extLst>
      <p:ext uri="{BB962C8B-B14F-4D97-AF65-F5344CB8AC3E}">
        <p14:creationId xmlns:p14="http://schemas.microsoft.com/office/powerpoint/2010/main" val="2435465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13</a:t>
            </a:fld>
            <a:endParaRPr lang="en-GB"/>
          </a:p>
        </p:txBody>
      </p:sp>
    </p:spTree>
    <p:extLst>
      <p:ext uri="{BB962C8B-B14F-4D97-AF65-F5344CB8AC3E}">
        <p14:creationId xmlns:p14="http://schemas.microsoft.com/office/powerpoint/2010/main" val="1260161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14</a:t>
            </a:fld>
            <a:endParaRPr lang="en-GB"/>
          </a:p>
        </p:txBody>
      </p:sp>
    </p:spTree>
    <p:extLst>
      <p:ext uri="{BB962C8B-B14F-4D97-AF65-F5344CB8AC3E}">
        <p14:creationId xmlns:p14="http://schemas.microsoft.com/office/powerpoint/2010/main" val="2312991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15</a:t>
            </a:fld>
            <a:endParaRPr lang="en-GB"/>
          </a:p>
        </p:txBody>
      </p:sp>
    </p:spTree>
    <p:extLst>
      <p:ext uri="{BB962C8B-B14F-4D97-AF65-F5344CB8AC3E}">
        <p14:creationId xmlns:p14="http://schemas.microsoft.com/office/powerpoint/2010/main" val="3204761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16</a:t>
            </a:fld>
            <a:endParaRPr lang="en-GB"/>
          </a:p>
        </p:txBody>
      </p:sp>
    </p:spTree>
    <p:extLst>
      <p:ext uri="{BB962C8B-B14F-4D97-AF65-F5344CB8AC3E}">
        <p14:creationId xmlns:p14="http://schemas.microsoft.com/office/powerpoint/2010/main" val="2475560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17</a:t>
            </a:fld>
            <a:endParaRPr lang="en-GB"/>
          </a:p>
        </p:txBody>
      </p:sp>
    </p:spTree>
    <p:extLst>
      <p:ext uri="{BB962C8B-B14F-4D97-AF65-F5344CB8AC3E}">
        <p14:creationId xmlns:p14="http://schemas.microsoft.com/office/powerpoint/2010/main" val="346641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18</a:t>
            </a:fld>
            <a:endParaRPr lang="en-GB"/>
          </a:p>
        </p:txBody>
      </p:sp>
    </p:spTree>
    <p:extLst>
      <p:ext uri="{BB962C8B-B14F-4D97-AF65-F5344CB8AC3E}">
        <p14:creationId xmlns:p14="http://schemas.microsoft.com/office/powerpoint/2010/main" val="3183841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19</a:t>
            </a:fld>
            <a:endParaRPr lang="en-GB"/>
          </a:p>
        </p:txBody>
      </p:sp>
    </p:spTree>
    <p:extLst>
      <p:ext uri="{BB962C8B-B14F-4D97-AF65-F5344CB8AC3E}">
        <p14:creationId xmlns:p14="http://schemas.microsoft.com/office/powerpoint/2010/main" val="1737245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a:t>
            </a:fld>
            <a:endParaRPr lang="en-GB"/>
          </a:p>
        </p:txBody>
      </p:sp>
    </p:spTree>
    <p:extLst>
      <p:ext uri="{BB962C8B-B14F-4D97-AF65-F5344CB8AC3E}">
        <p14:creationId xmlns:p14="http://schemas.microsoft.com/office/powerpoint/2010/main" val="565157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20</a:t>
            </a:fld>
            <a:endParaRPr lang="en-GB"/>
          </a:p>
        </p:txBody>
      </p:sp>
    </p:spTree>
    <p:extLst>
      <p:ext uri="{BB962C8B-B14F-4D97-AF65-F5344CB8AC3E}">
        <p14:creationId xmlns:p14="http://schemas.microsoft.com/office/powerpoint/2010/main" val="2345691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21</a:t>
            </a:fld>
            <a:endParaRPr lang="en-GB"/>
          </a:p>
        </p:txBody>
      </p:sp>
    </p:spTree>
    <p:extLst>
      <p:ext uri="{BB962C8B-B14F-4D97-AF65-F5344CB8AC3E}">
        <p14:creationId xmlns:p14="http://schemas.microsoft.com/office/powerpoint/2010/main" val="2703557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22</a:t>
            </a:fld>
            <a:endParaRPr lang="en-GB"/>
          </a:p>
        </p:txBody>
      </p:sp>
    </p:spTree>
    <p:extLst>
      <p:ext uri="{BB962C8B-B14F-4D97-AF65-F5344CB8AC3E}">
        <p14:creationId xmlns:p14="http://schemas.microsoft.com/office/powerpoint/2010/main" val="2907571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23</a:t>
            </a:fld>
            <a:endParaRPr lang="en-GB"/>
          </a:p>
        </p:txBody>
      </p:sp>
    </p:spTree>
    <p:extLst>
      <p:ext uri="{BB962C8B-B14F-4D97-AF65-F5344CB8AC3E}">
        <p14:creationId xmlns:p14="http://schemas.microsoft.com/office/powerpoint/2010/main" val="2576890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24</a:t>
            </a:fld>
            <a:endParaRPr lang="en-GB"/>
          </a:p>
        </p:txBody>
      </p:sp>
    </p:spTree>
    <p:extLst>
      <p:ext uri="{BB962C8B-B14F-4D97-AF65-F5344CB8AC3E}">
        <p14:creationId xmlns:p14="http://schemas.microsoft.com/office/powerpoint/2010/main" val="8640903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25</a:t>
            </a:fld>
            <a:endParaRPr lang="en-GB"/>
          </a:p>
        </p:txBody>
      </p:sp>
    </p:spTree>
    <p:extLst>
      <p:ext uri="{BB962C8B-B14F-4D97-AF65-F5344CB8AC3E}">
        <p14:creationId xmlns:p14="http://schemas.microsoft.com/office/powerpoint/2010/main" val="4008452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26</a:t>
            </a:fld>
            <a:endParaRPr lang="en-GB"/>
          </a:p>
        </p:txBody>
      </p:sp>
    </p:spTree>
    <p:extLst>
      <p:ext uri="{BB962C8B-B14F-4D97-AF65-F5344CB8AC3E}">
        <p14:creationId xmlns:p14="http://schemas.microsoft.com/office/powerpoint/2010/main" val="2571729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27</a:t>
            </a:fld>
            <a:endParaRPr lang="en-GB"/>
          </a:p>
        </p:txBody>
      </p:sp>
    </p:spTree>
    <p:extLst>
      <p:ext uri="{BB962C8B-B14F-4D97-AF65-F5344CB8AC3E}">
        <p14:creationId xmlns:p14="http://schemas.microsoft.com/office/powerpoint/2010/main" val="1826249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28</a:t>
            </a:fld>
            <a:endParaRPr lang="en-GB"/>
          </a:p>
        </p:txBody>
      </p:sp>
    </p:spTree>
    <p:extLst>
      <p:ext uri="{BB962C8B-B14F-4D97-AF65-F5344CB8AC3E}">
        <p14:creationId xmlns:p14="http://schemas.microsoft.com/office/powerpoint/2010/main" val="1597338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29</a:t>
            </a:fld>
            <a:endParaRPr lang="en-GB"/>
          </a:p>
        </p:txBody>
      </p:sp>
    </p:spTree>
    <p:extLst>
      <p:ext uri="{BB962C8B-B14F-4D97-AF65-F5344CB8AC3E}">
        <p14:creationId xmlns:p14="http://schemas.microsoft.com/office/powerpoint/2010/main" val="294108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3</a:t>
            </a:fld>
            <a:endParaRPr lang="en-GB"/>
          </a:p>
        </p:txBody>
      </p:sp>
    </p:spTree>
    <p:extLst>
      <p:ext uri="{BB962C8B-B14F-4D97-AF65-F5344CB8AC3E}">
        <p14:creationId xmlns:p14="http://schemas.microsoft.com/office/powerpoint/2010/main" val="5165004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aseline="0"/>
          </a:p>
        </p:txBody>
      </p:sp>
      <p:sp>
        <p:nvSpPr>
          <p:cNvPr id="4" name="Slide Number Placeholder 3"/>
          <p:cNvSpPr>
            <a:spLocks noGrp="1"/>
          </p:cNvSpPr>
          <p:nvPr>
            <p:ph type="sldNum" sz="quarter" idx="10"/>
          </p:nvPr>
        </p:nvSpPr>
        <p:spPr/>
        <p:txBody>
          <a:bodyPr/>
          <a:lstStyle/>
          <a:p>
            <a:fld id="{D360571A-762D-4650-8F13-58E8CC71462F}" type="slidenum">
              <a:rPr lang="en-GB" smtClean="0"/>
              <a:t>30</a:t>
            </a:fld>
            <a:endParaRPr lang="en-GB"/>
          </a:p>
        </p:txBody>
      </p:sp>
    </p:spTree>
    <p:extLst>
      <p:ext uri="{BB962C8B-B14F-4D97-AF65-F5344CB8AC3E}">
        <p14:creationId xmlns:p14="http://schemas.microsoft.com/office/powerpoint/2010/main" val="11112940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10"/>
          </p:nvPr>
        </p:nvSpPr>
        <p:spPr/>
        <p:txBody>
          <a:bodyPr/>
          <a:lstStyle/>
          <a:p>
            <a:fld id="{D360571A-762D-4650-8F13-58E8CC71462F}" type="slidenum">
              <a:rPr lang="en-GB" smtClean="0"/>
              <a:t>31</a:t>
            </a:fld>
            <a:endParaRPr lang="en-GB"/>
          </a:p>
        </p:txBody>
      </p:sp>
    </p:spTree>
    <p:extLst>
      <p:ext uri="{BB962C8B-B14F-4D97-AF65-F5344CB8AC3E}">
        <p14:creationId xmlns:p14="http://schemas.microsoft.com/office/powerpoint/2010/main" val="3157013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4</a:t>
            </a:fld>
            <a:endParaRPr lang="en-GB"/>
          </a:p>
        </p:txBody>
      </p:sp>
    </p:spTree>
    <p:extLst>
      <p:ext uri="{BB962C8B-B14F-4D97-AF65-F5344CB8AC3E}">
        <p14:creationId xmlns:p14="http://schemas.microsoft.com/office/powerpoint/2010/main" val="215346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5</a:t>
            </a:fld>
            <a:endParaRPr lang="en-GB"/>
          </a:p>
        </p:txBody>
      </p:sp>
    </p:spTree>
    <p:extLst>
      <p:ext uri="{BB962C8B-B14F-4D97-AF65-F5344CB8AC3E}">
        <p14:creationId xmlns:p14="http://schemas.microsoft.com/office/powerpoint/2010/main" val="6458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100 areas - </a:t>
            </a:r>
            <a:r>
              <a:rPr lang="en-GB" sz="1800">
                <a:effectLst/>
                <a:latin typeface="Calibri" panose="020F0502020204030204" pitchFamily="34" charset="0"/>
                <a:ea typeface="Calibri" panose="020F0502020204030204" pitchFamily="34" charset="0"/>
                <a:cs typeface="Times New Roman" panose="02020603050405020304" pitchFamily="18" charset="0"/>
              </a:rPr>
              <a:t>measures productivity, household income, unemployment, skills and population density </a:t>
            </a:r>
            <a:r>
              <a:rPr lang="en-GB">
                <a:latin typeface="Arial" panose="020B0604020202020204" pitchFamily="34" charset="0"/>
                <a:cs typeface="Arial" panose="020B0604020202020204" pitchFamily="34" charset="0"/>
              </a:rPr>
              <a:t>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6</a:t>
            </a:fld>
            <a:endParaRPr lang="en-GB"/>
          </a:p>
        </p:txBody>
      </p:sp>
    </p:spTree>
    <p:extLst>
      <p:ext uri="{BB962C8B-B14F-4D97-AF65-F5344CB8AC3E}">
        <p14:creationId xmlns:p14="http://schemas.microsoft.com/office/powerpoint/2010/main" val="3960710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7</a:t>
            </a:fld>
            <a:endParaRPr lang="en-GB"/>
          </a:p>
        </p:txBody>
      </p:sp>
    </p:spTree>
    <p:extLst>
      <p:ext uri="{BB962C8B-B14F-4D97-AF65-F5344CB8AC3E}">
        <p14:creationId xmlns:p14="http://schemas.microsoft.com/office/powerpoint/2010/main" val="3970460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8</a:t>
            </a:fld>
            <a:endParaRPr lang="en-GB"/>
          </a:p>
        </p:txBody>
      </p:sp>
    </p:spTree>
    <p:extLst>
      <p:ext uri="{BB962C8B-B14F-4D97-AF65-F5344CB8AC3E}">
        <p14:creationId xmlns:p14="http://schemas.microsoft.com/office/powerpoint/2010/main" val="389773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241425"/>
            <a:ext cx="5954712" cy="3349625"/>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a:latin typeface="Arial" panose="020B0604020202020204" pitchFamily="34" charset="0"/>
                <a:cs typeface="Arial" panose="020B0604020202020204" pitchFamily="34" charset="0"/>
              </a:rPr>
              <a:t>New slide</a:t>
            </a:r>
          </a:p>
          <a:p>
            <a:pPr marL="0" lvl="0" indent="0">
              <a:buFont typeface="Arial" panose="020B0604020202020204" pitchFamily="34" charset="0"/>
              <a:buNone/>
            </a:pPr>
            <a:endParaRPr lang="en-GB" b="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360571A-762D-4650-8F13-58E8CC71462F}" type="slidenum">
              <a:rPr lang="en-GB" smtClean="0"/>
              <a:t>9</a:t>
            </a:fld>
            <a:endParaRPr lang="en-GB"/>
          </a:p>
        </p:txBody>
      </p:sp>
    </p:spTree>
    <p:extLst>
      <p:ext uri="{BB962C8B-B14F-4D97-AF65-F5344CB8AC3E}">
        <p14:creationId xmlns:p14="http://schemas.microsoft.com/office/powerpoint/2010/main" val="137965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63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82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597" y="254000"/>
            <a:ext cx="8688000" cy="1460500"/>
          </a:xfrm>
        </p:spPr>
        <p:txBody>
          <a:bodyPr/>
          <a:lstStyle>
            <a:lvl1pPr>
              <a:defRPr sz="3200"/>
            </a:lvl1pPr>
          </a:lstStyle>
          <a:p>
            <a:r>
              <a:rPr lang="en-GB"/>
              <a:t>Click to edit Master title style</a:t>
            </a:r>
            <a:endParaRPr lang="en-US"/>
          </a:p>
        </p:txBody>
      </p:sp>
      <p:sp>
        <p:nvSpPr>
          <p:cNvPr id="3" name="Subtitle 2"/>
          <p:cNvSpPr>
            <a:spLocks noGrp="1"/>
          </p:cNvSpPr>
          <p:nvPr>
            <p:ph type="subTitle" idx="1"/>
          </p:nvPr>
        </p:nvSpPr>
        <p:spPr>
          <a:xfrm>
            <a:off x="609600" y="2286000"/>
            <a:ext cx="6942667" cy="2667000"/>
          </a:xfrm>
        </p:spPr>
        <p:txBody>
          <a:bodyPr/>
          <a:lstStyle>
            <a:lvl1pPr marL="0" indent="0" algn="l">
              <a:buNone/>
              <a:defRPr>
                <a:solidFill>
                  <a:srgbClr val="D4121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423288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933" y="1058332"/>
            <a:ext cx="11582400" cy="4792135"/>
          </a:xfrm>
          <a:prstGeom prst="rect">
            <a:avLst/>
          </a:prstGeom>
        </p:spPr>
        <p:txBody>
          <a:bodyPr/>
          <a:lstStyle>
            <a:lvl1pPr marL="342900" indent="-342900" algn="l">
              <a:buFont typeface="Arial"/>
              <a:buChar char="•"/>
              <a:defRPr sz="2400" b="0" i="0">
                <a:solidFill>
                  <a:srgbClr val="212952"/>
                </a:solidFill>
                <a:latin typeface="Verdana"/>
                <a:cs typeface="Verdana"/>
              </a:defRPr>
            </a:lvl1pPr>
            <a:lvl2pPr marL="741600" indent="-284400" algn="l">
              <a:buFont typeface="Lucida Grande"/>
              <a:buChar char="-"/>
              <a:defRPr sz="2000">
                <a:solidFill>
                  <a:srgbClr val="212952"/>
                </a:solidFill>
                <a:latin typeface="Verdana"/>
              </a:defRPr>
            </a:lvl2pPr>
            <a:lvl3pPr marL="1144800" indent="-230400" algn="l">
              <a:buFont typeface="Arial"/>
              <a:buChar char="•"/>
              <a:defRPr sz="1800">
                <a:solidFill>
                  <a:srgbClr val="212952"/>
                </a:solidFill>
                <a:latin typeface="Verdana"/>
              </a:defRPr>
            </a:lvl3pPr>
            <a:lvl4pPr marL="1548000" indent="-230400" algn="l">
              <a:buFont typeface="Lucida Grande"/>
              <a:buChar char="-"/>
              <a:defRPr sz="1600">
                <a:solidFill>
                  <a:srgbClr val="212952"/>
                </a:solidFill>
                <a:latin typeface="Verdana"/>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a:p>
            <a:pPr lvl="1"/>
            <a:r>
              <a:rPr lang="en-GB"/>
              <a:t>Bullet 2</a:t>
            </a:r>
          </a:p>
          <a:p>
            <a:pPr lvl="2"/>
            <a:r>
              <a:rPr lang="en-GB"/>
              <a:t>Bullet 3</a:t>
            </a:r>
          </a:p>
          <a:p>
            <a:pPr lvl="3"/>
            <a:r>
              <a:rPr lang="en-GB" sz="1600">
                <a:solidFill>
                  <a:schemeClr val="tx1"/>
                </a:solidFill>
                <a:latin typeface="Verdana"/>
              </a:rPr>
              <a:t>Bullet 4</a:t>
            </a:r>
            <a:endParaRPr lang="en-GB"/>
          </a:p>
        </p:txBody>
      </p:sp>
      <p:sp>
        <p:nvSpPr>
          <p:cNvPr id="4" name="Title 3"/>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24417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33" y="0"/>
            <a:ext cx="11582400" cy="685800"/>
          </a:xfrm>
        </p:spPr>
        <p:txBody>
          <a:bodyPr/>
          <a:lstStyle>
            <a:lvl1pPr>
              <a:defRPr sz="3200" b="0" i="0">
                <a:latin typeface="Verdana"/>
                <a:cs typeface="Verdana"/>
              </a:defRPr>
            </a:lvl1pPr>
          </a:lstStyle>
          <a:p>
            <a:r>
              <a:rPr lang="en-GB"/>
              <a:t>Click to edit Master title style</a:t>
            </a:r>
            <a:endParaRPr lang="en-US"/>
          </a:p>
        </p:txBody>
      </p:sp>
      <p:sp>
        <p:nvSpPr>
          <p:cNvPr id="3" name="Subtitle 2"/>
          <p:cNvSpPr>
            <a:spLocks noGrp="1"/>
          </p:cNvSpPr>
          <p:nvPr>
            <p:ph type="subTitle" idx="1"/>
          </p:nvPr>
        </p:nvSpPr>
        <p:spPr>
          <a:xfrm>
            <a:off x="270933" y="1058333"/>
            <a:ext cx="11582400" cy="4792134"/>
          </a:xfrm>
        </p:spPr>
        <p:txBody>
          <a:bodyPr/>
          <a:lstStyle>
            <a:lvl1pPr marL="0" indent="0" algn="l">
              <a:buNone/>
              <a:defRPr sz="2000" b="0" i="0">
                <a:solidFill>
                  <a:srgbClr val="212952"/>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Slide Number Placeholder 4"/>
          <p:cNvSpPr>
            <a:spLocks noGrp="1"/>
          </p:cNvSpPr>
          <p:nvPr>
            <p:ph type="sldNum" sz="quarter" idx="10"/>
          </p:nvPr>
        </p:nvSpPr>
        <p:spPr>
          <a:xfrm>
            <a:off x="4348719" y="6499083"/>
            <a:ext cx="2844800" cy="365125"/>
          </a:xfrm>
        </p:spPr>
        <p:txBody>
          <a:bodyPr/>
          <a:lstStyle/>
          <a:p>
            <a:fld id="{E020CB14-6E00-1D4E-89B5-12F2451CB7E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663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5352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6.xml"/><Relationship Id="rId4" Type="http://schemas.openxmlformats.org/officeDocument/2006/relationships/hyperlink" Target="http://www.british-business-bank.co.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26562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53999"/>
            <a:ext cx="8353777" cy="1460500"/>
          </a:xfrm>
          <a:prstGeom prst="rect">
            <a:avLst/>
          </a:prstGeom>
        </p:spPr>
        <p:txBody>
          <a:bodyPr vert="horz" lIns="0" tIns="0" rIns="0" bIns="0" rtlCol="0" anchor="b" anchorCtr="0">
            <a:noAutofit/>
          </a:bodyPr>
          <a:lstStyle/>
          <a:p>
            <a:r>
              <a:rPr lang="en-GB"/>
              <a:t>Click to edit Master title style</a:t>
            </a:r>
            <a:endParaRPr lang="en-US"/>
          </a:p>
        </p:txBody>
      </p:sp>
      <p:sp>
        <p:nvSpPr>
          <p:cNvPr id="3" name="Text Placeholder 2"/>
          <p:cNvSpPr>
            <a:spLocks noGrp="1"/>
          </p:cNvSpPr>
          <p:nvPr>
            <p:ph type="body" idx="1"/>
          </p:nvPr>
        </p:nvSpPr>
        <p:spPr>
          <a:xfrm>
            <a:off x="609600" y="2286000"/>
            <a:ext cx="6942667" cy="2667000"/>
          </a:xfrm>
          <a:prstGeom prst="rect">
            <a:avLst/>
          </a:prstGeom>
        </p:spPr>
        <p:txBody>
          <a:bodyPr vert="horz" lIns="0" tIns="0" rIns="0" bIns="0" rtlCol="0">
            <a:noAutofit/>
          </a:bodyPr>
          <a:lstStyle/>
          <a:p>
            <a:pPr lvl="0"/>
            <a:r>
              <a:rPr lang="en-GB"/>
              <a:t>Click to edit Master text styles</a:t>
            </a:r>
            <a:endParaRPr lang="en-US"/>
          </a:p>
        </p:txBody>
      </p:sp>
      <p:sp>
        <p:nvSpPr>
          <p:cNvPr id="12" name="Right Triangle 11"/>
          <p:cNvSpPr/>
          <p:nvPr userDrawn="1"/>
        </p:nvSpPr>
        <p:spPr>
          <a:xfrm rot="16200000">
            <a:off x="6574645" y="1240644"/>
            <a:ext cx="4814876" cy="6419835"/>
          </a:xfrm>
          <a:prstGeom prst="rtTriangle">
            <a:avLst/>
          </a:prstGeom>
          <a:solidFill>
            <a:srgbClr val="555574"/>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prstClr val="white"/>
              </a:solidFill>
            </a:endParaRPr>
          </a:p>
        </p:txBody>
      </p:sp>
      <p:sp>
        <p:nvSpPr>
          <p:cNvPr id="14" name="Right Triangle 13"/>
          <p:cNvSpPr/>
          <p:nvPr userDrawn="1"/>
        </p:nvSpPr>
        <p:spPr>
          <a:xfrm rot="16200000">
            <a:off x="7521825" y="2187824"/>
            <a:ext cx="4003007" cy="5337343"/>
          </a:xfrm>
          <a:prstGeom prst="rtTriangle">
            <a:avLst/>
          </a:prstGeom>
          <a:solidFill>
            <a:srgbClr val="21295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cxnSp>
        <p:nvCxnSpPr>
          <p:cNvPr id="11" name="Straight Connector 10"/>
          <p:cNvCxnSpPr>
            <a:cxnSpLocks noChangeShapeType="1"/>
          </p:cNvCxnSpPr>
          <p:nvPr userDrawn="1"/>
        </p:nvCxnSpPr>
        <p:spPr bwMode="auto">
          <a:xfrm flipH="1" flipV="1">
            <a:off x="0" y="1991401"/>
            <a:ext cx="12192000" cy="1587"/>
          </a:xfrm>
          <a:prstGeom prst="line">
            <a:avLst/>
          </a:prstGeom>
          <a:noFill/>
          <a:ln w="38100">
            <a:solidFill>
              <a:srgbClr val="212952"/>
            </a:solidFill>
            <a:round/>
            <a:headEnd/>
            <a:tailEnd/>
          </a:ln>
        </p:spPr>
      </p:cxnSp>
      <p:cxnSp>
        <p:nvCxnSpPr>
          <p:cNvPr id="13" name="Straight Connector 9"/>
          <p:cNvCxnSpPr>
            <a:cxnSpLocks noChangeShapeType="1"/>
          </p:cNvCxnSpPr>
          <p:nvPr userDrawn="1"/>
        </p:nvCxnSpPr>
        <p:spPr bwMode="auto">
          <a:xfrm rot="10800000">
            <a:off x="3" y="2042201"/>
            <a:ext cx="12191997" cy="1589"/>
          </a:xfrm>
          <a:prstGeom prst="line">
            <a:avLst/>
          </a:prstGeom>
          <a:noFill/>
          <a:ln w="12700">
            <a:solidFill>
              <a:srgbClr val="FF0000"/>
            </a:solidFill>
            <a:round/>
            <a:headEnd/>
            <a:tailEnd/>
          </a:ln>
        </p:spPr>
      </p:cxnSp>
      <p:pic>
        <p:nvPicPr>
          <p:cNvPr id="5" name="Picture 4" descr="BBB+Strap_RGB_pos.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544531" y="355599"/>
            <a:ext cx="2213964" cy="1032934"/>
          </a:xfrm>
          <a:prstGeom prst="rect">
            <a:avLst/>
          </a:prstGeom>
        </p:spPr>
      </p:pic>
      <p:sp>
        <p:nvSpPr>
          <p:cNvPr id="16" name="TextBox 15"/>
          <p:cNvSpPr txBox="1"/>
          <p:nvPr userDrawn="1"/>
        </p:nvSpPr>
        <p:spPr>
          <a:xfrm>
            <a:off x="6220183" y="6410358"/>
            <a:ext cx="5500187" cy="184666"/>
          </a:xfrm>
          <a:prstGeom prst="rect">
            <a:avLst/>
          </a:prstGeom>
          <a:noFill/>
        </p:spPr>
        <p:txBody>
          <a:bodyPr wrap="square" lIns="0" tIns="0" rIns="0" bIns="0" rtlCol="0" anchor="b" anchorCtr="0">
            <a:spAutoFit/>
          </a:bodyPr>
          <a:lstStyle/>
          <a:p>
            <a:pPr algn="r"/>
            <a:r>
              <a:rPr lang="en-US" sz="1200">
                <a:solidFill>
                  <a:prstClr val="white"/>
                </a:solidFill>
                <a:latin typeface="Verdana"/>
                <a:cs typeface="Verdana"/>
              </a:rPr>
              <a:t>www.british-business-bank.co.uk</a:t>
            </a:r>
          </a:p>
        </p:txBody>
      </p:sp>
      <p:sp>
        <p:nvSpPr>
          <p:cNvPr id="15" name="TextBox 14"/>
          <p:cNvSpPr txBox="1"/>
          <p:nvPr userDrawn="1"/>
        </p:nvSpPr>
        <p:spPr>
          <a:xfrm>
            <a:off x="6224440" y="6181743"/>
            <a:ext cx="5500187" cy="184666"/>
          </a:xfrm>
          <a:prstGeom prst="rect">
            <a:avLst/>
          </a:prstGeom>
          <a:noFill/>
        </p:spPr>
        <p:txBody>
          <a:bodyPr wrap="square" lIns="0" tIns="0" rIns="0" bIns="0" rtlCol="0" anchor="b" anchorCtr="0">
            <a:spAutoFit/>
          </a:bodyPr>
          <a:lstStyle/>
          <a:p>
            <a:pPr algn="r"/>
            <a:r>
              <a:rPr lang="en-US" sz="1200">
                <a:solidFill>
                  <a:prstClr val="white"/>
                </a:solidFill>
                <a:latin typeface="Verdana"/>
                <a:cs typeface="Verdana"/>
              </a:rPr>
              <a:t>@britishbbank</a:t>
            </a:r>
          </a:p>
        </p:txBody>
      </p:sp>
    </p:spTree>
    <p:extLst>
      <p:ext uri="{BB962C8B-B14F-4D97-AF65-F5344CB8AC3E}">
        <p14:creationId xmlns:p14="http://schemas.microsoft.com/office/powerpoint/2010/main" val="3603478318"/>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457200" rtl="0" eaLnBrk="1" latinLnBrk="0" hangingPunct="1">
        <a:spcBef>
          <a:spcPct val="0"/>
        </a:spcBef>
        <a:buNone/>
        <a:defRPr sz="3200" b="1"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None/>
        <a:defRPr sz="2000" b="1" i="0" kern="1200">
          <a:solidFill>
            <a:srgbClr val="D41217"/>
          </a:solidFill>
          <a:latin typeface="Verdana"/>
          <a:ea typeface="+mn-ea"/>
          <a:cs typeface="Verdana"/>
        </a:defRPr>
      </a:lvl1pPr>
      <a:lvl2pPr marL="742950" indent="-285750" algn="l" defTabSz="457200" rtl="0" eaLnBrk="1" latinLnBrk="0" hangingPunct="1">
        <a:spcBef>
          <a:spcPct val="20000"/>
        </a:spcBef>
        <a:buFont typeface="Arial"/>
        <a:buChar char="–"/>
        <a:defRPr sz="1500" b="0" i="0" kern="1200">
          <a:solidFill>
            <a:srgbClr val="D41217"/>
          </a:solidFill>
          <a:latin typeface="Verdana"/>
          <a:ea typeface="+mn-ea"/>
          <a:cs typeface="Verdana"/>
        </a:defRPr>
      </a:lvl2pPr>
      <a:lvl3pPr marL="11430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3pPr>
      <a:lvl4pPr marL="16002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4pPr>
      <a:lvl5pPr marL="20574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933" y="-3"/>
            <a:ext cx="11582400" cy="685800"/>
          </a:xfrm>
          <a:prstGeom prst="rect">
            <a:avLst/>
          </a:prstGeom>
        </p:spPr>
        <p:txBody>
          <a:bodyPr vert="horz" lIns="0" tIns="0" rIns="0" bIns="0" rtlCol="0" anchor="b" anchorCtr="0">
            <a:noAutofit/>
          </a:bodyPr>
          <a:lstStyle/>
          <a:p>
            <a:r>
              <a:rPr lang="en-GB"/>
              <a:t>Click to edit Master title style</a:t>
            </a:r>
            <a:endParaRPr lang="en-US"/>
          </a:p>
        </p:txBody>
      </p:sp>
      <p:cxnSp>
        <p:nvCxnSpPr>
          <p:cNvPr id="19" name="Straight Connector 18"/>
          <p:cNvCxnSpPr>
            <a:cxnSpLocks noChangeShapeType="1"/>
          </p:cNvCxnSpPr>
          <p:nvPr userDrawn="1"/>
        </p:nvCxnSpPr>
        <p:spPr bwMode="auto">
          <a:xfrm flipH="1" flipV="1">
            <a:off x="270933" y="807462"/>
            <a:ext cx="11582400" cy="1587"/>
          </a:xfrm>
          <a:prstGeom prst="line">
            <a:avLst/>
          </a:prstGeom>
          <a:noFill/>
          <a:ln w="38100">
            <a:solidFill>
              <a:srgbClr val="212952"/>
            </a:solidFill>
            <a:round/>
            <a:headEnd/>
            <a:tailEnd/>
          </a:ln>
        </p:spPr>
      </p:cxnSp>
      <p:cxnSp>
        <p:nvCxnSpPr>
          <p:cNvPr id="20" name="Straight Connector 9"/>
          <p:cNvCxnSpPr>
            <a:cxnSpLocks noChangeShapeType="1"/>
          </p:cNvCxnSpPr>
          <p:nvPr userDrawn="1"/>
        </p:nvCxnSpPr>
        <p:spPr bwMode="auto">
          <a:xfrm flipH="1">
            <a:off x="270932" y="858260"/>
            <a:ext cx="11582400" cy="0"/>
          </a:xfrm>
          <a:prstGeom prst="line">
            <a:avLst/>
          </a:prstGeom>
          <a:noFill/>
          <a:ln w="12700">
            <a:solidFill>
              <a:srgbClr val="FF0000"/>
            </a:solidFill>
            <a:round/>
            <a:headEnd/>
            <a:tailEnd/>
          </a:ln>
        </p:spPr>
      </p:cxnSp>
      <p:cxnSp>
        <p:nvCxnSpPr>
          <p:cNvPr id="13" name="Straight Connector 12"/>
          <p:cNvCxnSpPr/>
          <p:nvPr userDrawn="1"/>
        </p:nvCxnSpPr>
        <p:spPr>
          <a:xfrm flipH="1">
            <a:off x="270933" y="6319776"/>
            <a:ext cx="11582400" cy="0"/>
          </a:xfrm>
          <a:prstGeom prst="line">
            <a:avLst/>
          </a:prstGeom>
          <a:ln w="12700" cmpd="sng">
            <a:solidFill>
              <a:srgbClr val="212952"/>
            </a:solidFill>
          </a:ln>
        </p:spPr>
        <p:style>
          <a:lnRef idx="1">
            <a:schemeClr val="dk1"/>
          </a:lnRef>
          <a:fillRef idx="0">
            <a:schemeClr val="dk1"/>
          </a:fillRef>
          <a:effectRef idx="0">
            <a:schemeClr val="dk1"/>
          </a:effectRef>
          <a:fontRef idx="minor">
            <a:schemeClr val="tx1"/>
          </a:fontRef>
        </p:style>
      </p:cxnSp>
      <p:sp>
        <p:nvSpPr>
          <p:cNvPr id="21" name="TextBox 20"/>
          <p:cNvSpPr txBox="1"/>
          <p:nvPr userDrawn="1"/>
        </p:nvSpPr>
        <p:spPr>
          <a:xfrm>
            <a:off x="270932" y="6618203"/>
            <a:ext cx="3893413" cy="153888"/>
          </a:xfrm>
          <a:prstGeom prst="rect">
            <a:avLst/>
          </a:prstGeom>
          <a:noFill/>
        </p:spPr>
        <p:txBody>
          <a:bodyPr wrap="square" lIns="0" tIns="0" rIns="0" bIns="0" rtlCol="0" anchor="b" anchorCtr="0">
            <a:spAutoFit/>
          </a:bodyPr>
          <a:lstStyle/>
          <a:p>
            <a:r>
              <a:rPr lang="en-US" sz="1000">
                <a:solidFill>
                  <a:srgbClr val="212952"/>
                </a:solidFill>
                <a:latin typeface="Verdana"/>
                <a:cs typeface="Verdana"/>
              </a:rPr>
              <a:t>www.british-business-bank.co.uk</a:t>
            </a:r>
          </a:p>
        </p:txBody>
      </p:sp>
      <p:sp>
        <p:nvSpPr>
          <p:cNvPr id="22" name="TextBox 21"/>
          <p:cNvSpPr txBox="1"/>
          <p:nvPr userDrawn="1"/>
        </p:nvSpPr>
        <p:spPr>
          <a:xfrm>
            <a:off x="282217" y="6431923"/>
            <a:ext cx="3882132" cy="153888"/>
          </a:xfrm>
          <a:prstGeom prst="rect">
            <a:avLst/>
          </a:prstGeom>
          <a:noFill/>
        </p:spPr>
        <p:txBody>
          <a:bodyPr wrap="square" lIns="0" tIns="0" rIns="0" bIns="0" rtlCol="0" anchor="b" anchorCtr="0">
            <a:spAutoFit/>
          </a:bodyPr>
          <a:lstStyle/>
          <a:p>
            <a:r>
              <a:rPr lang="en-US" sz="1000">
                <a:solidFill>
                  <a:srgbClr val="212952"/>
                </a:solidFill>
                <a:latin typeface="Verdana"/>
                <a:cs typeface="Verdana"/>
              </a:rPr>
              <a:t>@britishbbank</a:t>
            </a:r>
          </a:p>
        </p:txBody>
      </p:sp>
      <p:sp>
        <p:nvSpPr>
          <p:cNvPr id="14" name="Text Placeholder 2"/>
          <p:cNvSpPr>
            <a:spLocks noGrp="1"/>
          </p:cNvSpPr>
          <p:nvPr>
            <p:ph type="body" idx="1"/>
          </p:nvPr>
        </p:nvSpPr>
        <p:spPr>
          <a:xfrm>
            <a:off x="270935" y="1058333"/>
            <a:ext cx="11582399" cy="4854091"/>
          </a:xfrm>
          <a:prstGeom prst="rect">
            <a:avLst/>
          </a:prstGeom>
        </p:spPr>
        <p:txBody>
          <a:bodyPr vert="horz" lIns="0" tIns="0" rIns="0" bIns="0" rtlCol="0">
            <a:noAutofit/>
          </a:bodyPr>
          <a:lstStyle/>
          <a:p>
            <a:r>
              <a:rPr lang="en-GB"/>
              <a:t>Click to edit Master subtitle style</a:t>
            </a:r>
          </a:p>
          <a:p>
            <a:pPr lvl="1"/>
            <a:r>
              <a:rPr lang="en-GB"/>
              <a:t>Bullet 2</a:t>
            </a:r>
          </a:p>
          <a:p>
            <a:pPr lvl="2"/>
            <a:r>
              <a:rPr lang="en-GB"/>
              <a:t>Bullet 3</a:t>
            </a:r>
          </a:p>
          <a:p>
            <a:pPr lvl="3"/>
            <a:r>
              <a:rPr lang="en-GB" sz="1600">
                <a:solidFill>
                  <a:schemeClr val="tx1"/>
                </a:solidFill>
                <a:latin typeface="Verdana"/>
              </a:rPr>
              <a:t>Bullet 4</a:t>
            </a:r>
            <a:endParaRPr lang="en-GB"/>
          </a:p>
        </p:txBody>
      </p:sp>
      <p:sp>
        <p:nvSpPr>
          <p:cNvPr id="17" name="TextBox 16"/>
          <p:cNvSpPr txBox="1"/>
          <p:nvPr userDrawn="1"/>
        </p:nvSpPr>
        <p:spPr>
          <a:xfrm>
            <a:off x="5376336" y="6622576"/>
            <a:ext cx="1439337" cy="153888"/>
          </a:xfrm>
          <a:prstGeom prst="rect">
            <a:avLst/>
          </a:prstGeom>
          <a:noFill/>
        </p:spPr>
        <p:txBody>
          <a:bodyPr wrap="square" lIns="0" tIns="0" rIns="0" bIns="0" rtlCol="0" anchor="b" anchorCtr="0">
            <a:spAutoFit/>
          </a:bodyPr>
          <a:lstStyle/>
          <a:p>
            <a:pPr algn="ctr"/>
            <a:fld id="{91071D86-330F-A54C-B11C-0227C7A44425}" type="slidenum">
              <a:rPr lang="en-US" sz="1000" smtClean="0">
                <a:solidFill>
                  <a:srgbClr val="212952"/>
                </a:solidFill>
                <a:latin typeface="Verdana"/>
                <a:cs typeface="Verdana"/>
              </a:rPr>
              <a:pPr algn="ctr"/>
              <a:t>‹#›</a:t>
            </a:fld>
            <a:endParaRPr lang="en-US" sz="1000">
              <a:solidFill>
                <a:srgbClr val="212952"/>
              </a:solidFill>
              <a:latin typeface="Verdana"/>
              <a:cs typeface="Verdana"/>
            </a:endParaRPr>
          </a:p>
        </p:txBody>
      </p:sp>
      <p:pic>
        <p:nvPicPr>
          <p:cNvPr id="11" name="Picture 10" descr="BBB_RGB_pos.eps">
            <a:extLst>
              <a:ext uri="{FF2B5EF4-FFF2-40B4-BE49-F238E27FC236}">
                <a16:creationId xmlns:a16="http://schemas.microsoft.com/office/drawing/2014/main" id="{6768BD9E-12FA-4F84-B0D8-7388FF181AD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530828" y="6398338"/>
            <a:ext cx="1330475" cy="376395"/>
          </a:xfrm>
          <a:prstGeom prst="rect">
            <a:avLst/>
          </a:prstGeom>
        </p:spPr>
      </p:pic>
    </p:spTree>
    <p:extLst>
      <p:ext uri="{BB962C8B-B14F-4D97-AF65-F5344CB8AC3E}">
        <p14:creationId xmlns:p14="http://schemas.microsoft.com/office/powerpoint/2010/main" val="3113466430"/>
      </p:ext>
    </p:extLst>
  </p:cSld>
  <p:clrMap bg1="lt1" tx1="dk1" bg2="lt2" tx2="dk2" accent1="accent1" accent2="accent2" accent3="accent3" accent4="accent4" accent5="accent5" accent6="accent6" hlink="hlink" folHlink="folHlink"/>
  <p:sldLayoutIdLst>
    <p:sldLayoutId id="2147483654" r:id="rId1"/>
  </p:sldLayoutIdLst>
  <p:hf hdr="0" ftr="0" dt="0"/>
  <p:txStyles>
    <p:titleStyle>
      <a:lvl1pPr algn="l" defTabSz="457200" rtl="0" eaLnBrk="1" latinLnBrk="0" hangingPunct="1">
        <a:spcBef>
          <a:spcPct val="0"/>
        </a:spcBef>
        <a:buNone/>
        <a:defRPr sz="3200" b="0"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2400" b="0" i="0" kern="1200">
          <a:solidFill>
            <a:srgbClr val="212952"/>
          </a:solidFill>
          <a:latin typeface="Verdana"/>
          <a:ea typeface="+mn-ea"/>
          <a:cs typeface="Verdana"/>
        </a:defRPr>
      </a:lvl1pPr>
      <a:lvl2pPr marL="741600" indent="-284400" algn="l" defTabSz="457200" rtl="0" eaLnBrk="1" latinLnBrk="0" hangingPunct="1">
        <a:spcBef>
          <a:spcPct val="20000"/>
        </a:spcBef>
        <a:buSzPct val="100000"/>
        <a:buFont typeface="Lucida Grande"/>
        <a:buChar char="–"/>
        <a:defRPr sz="2000" kern="1200">
          <a:solidFill>
            <a:srgbClr val="212952"/>
          </a:solidFill>
          <a:latin typeface="Verdana"/>
          <a:ea typeface="+mn-ea"/>
          <a:cs typeface="+mn-cs"/>
        </a:defRPr>
      </a:lvl2pPr>
      <a:lvl3pPr marL="1144800" indent="-230400" algn="l" defTabSz="457200" rtl="0" eaLnBrk="1" latinLnBrk="0" hangingPunct="1">
        <a:spcBef>
          <a:spcPct val="20000"/>
        </a:spcBef>
        <a:buFont typeface="Arial"/>
        <a:buChar char="•"/>
        <a:defRPr sz="1800" kern="1200" baseline="0">
          <a:solidFill>
            <a:srgbClr val="212952"/>
          </a:solidFill>
          <a:latin typeface="Verdana"/>
          <a:ea typeface="+mn-ea"/>
          <a:cs typeface="+mn-cs"/>
        </a:defRPr>
      </a:lvl3pPr>
      <a:lvl4pPr marL="1548000" indent="-228600" algn="l" defTabSz="457200" rtl="0" eaLnBrk="1" latinLnBrk="0" hangingPunct="1">
        <a:spcBef>
          <a:spcPct val="20000"/>
        </a:spcBef>
        <a:buFont typeface="Lucida Grande"/>
        <a:buChar char="-"/>
        <a:defRPr sz="2000"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0933" y="-2"/>
            <a:ext cx="11582400" cy="685800"/>
          </a:xfrm>
          <a:prstGeom prst="rect">
            <a:avLst/>
          </a:prstGeom>
        </p:spPr>
        <p:txBody>
          <a:bodyPr vert="horz" lIns="0" tIns="0" rIns="0" bIns="0" rtlCol="0" anchor="b" anchorCtr="0">
            <a:noAutofit/>
          </a:bodyPr>
          <a:lstStyle/>
          <a:p>
            <a:r>
              <a:rPr lang="en-GB"/>
              <a:t>Click to edit Master title style</a:t>
            </a:r>
            <a:endParaRPr lang="en-US"/>
          </a:p>
        </p:txBody>
      </p:sp>
      <p:sp>
        <p:nvSpPr>
          <p:cNvPr id="3" name="Text Placeholder 2"/>
          <p:cNvSpPr>
            <a:spLocks noGrp="1"/>
          </p:cNvSpPr>
          <p:nvPr>
            <p:ph type="body" idx="1"/>
          </p:nvPr>
        </p:nvSpPr>
        <p:spPr>
          <a:xfrm>
            <a:off x="270933" y="1058331"/>
            <a:ext cx="11582399" cy="4775202"/>
          </a:xfrm>
          <a:prstGeom prst="rect">
            <a:avLst/>
          </a:prstGeom>
        </p:spPr>
        <p:txBody>
          <a:bodyPr vert="horz" lIns="0" tIns="0" rIns="0" bIns="0" rtlCol="0">
            <a:noAutofit/>
          </a:bodyPr>
          <a:lstStyle/>
          <a:p>
            <a:pPr lvl="0"/>
            <a:r>
              <a:rPr lang="en-GB"/>
              <a:t>Click to edit Master text styles</a:t>
            </a:r>
            <a:endParaRPr lang="en-US"/>
          </a:p>
        </p:txBody>
      </p:sp>
      <p:sp>
        <p:nvSpPr>
          <p:cNvPr id="17" name="TextBox 16"/>
          <p:cNvSpPr txBox="1"/>
          <p:nvPr userDrawn="1"/>
        </p:nvSpPr>
        <p:spPr>
          <a:xfrm>
            <a:off x="270932" y="6618202"/>
            <a:ext cx="5500187" cy="153888"/>
          </a:xfrm>
          <a:prstGeom prst="rect">
            <a:avLst/>
          </a:prstGeom>
          <a:noFill/>
        </p:spPr>
        <p:txBody>
          <a:bodyPr wrap="square" lIns="0" tIns="0" rIns="0" bIns="0" rtlCol="0" anchor="b" anchorCtr="0">
            <a:spAutoFit/>
          </a:bodyPr>
          <a:lstStyle/>
          <a:p>
            <a:r>
              <a:rPr lang="en-US" sz="1000">
                <a:solidFill>
                  <a:srgbClr val="212952"/>
                </a:solidFill>
                <a:latin typeface="Verdana"/>
                <a:cs typeface="Verdana"/>
              </a:rPr>
              <a:t>www.british-business-bank.co.uk</a:t>
            </a:r>
          </a:p>
        </p:txBody>
      </p:sp>
      <p:cxnSp>
        <p:nvCxnSpPr>
          <p:cNvPr id="18" name="Straight Connector 17"/>
          <p:cNvCxnSpPr/>
          <p:nvPr userDrawn="1"/>
        </p:nvCxnSpPr>
        <p:spPr>
          <a:xfrm flipH="1">
            <a:off x="270933" y="6319776"/>
            <a:ext cx="11582400" cy="0"/>
          </a:xfrm>
          <a:prstGeom prst="line">
            <a:avLst/>
          </a:prstGeom>
          <a:ln w="12700" cmpd="sng">
            <a:solidFill>
              <a:srgbClr val="212952"/>
            </a:solidFill>
          </a:ln>
        </p:spPr>
        <p:style>
          <a:lnRef idx="1">
            <a:schemeClr val="dk1"/>
          </a:lnRef>
          <a:fillRef idx="0">
            <a:schemeClr val="dk1"/>
          </a:fillRef>
          <a:effectRef idx="0">
            <a:schemeClr val="dk1"/>
          </a:effectRef>
          <a:fontRef idx="minor">
            <a:schemeClr val="tx1"/>
          </a:fontRef>
        </p:style>
      </p:cxnSp>
      <p:cxnSp>
        <p:nvCxnSpPr>
          <p:cNvPr id="19" name="Straight Connector 18"/>
          <p:cNvCxnSpPr>
            <a:cxnSpLocks noChangeShapeType="1"/>
          </p:cNvCxnSpPr>
          <p:nvPr userDrawn="1"/>
        </p:nvCxnSpPr>
        <p:spPr bwMode="auto">
          <a:xfrm flipH="1" flipV="1">
            <a:off x="270933" y="807461"/>
            <a:ext cx="11582400" cy="1587"/>
          </a:xfrm>
          <a:prstGeom prst="line">
            <a:avLst/>
          </a:prstGeom>
          <a:noFill/>
          <a:ln w="38100">
            <a:solidFill>
              <a:srgbClr val="212952"/>
            </a:solidFill>
            <a:round/>
            <a:headEnd/>
            <a:tailEnd/>
          </a:ln>
        </p:spPr>
      </p:cxnSp>
      <p:cxnSp>
        <p:nvCxnSpPr>
          <p:cNvPr id="20" name="Straight Connector 9"/>
          <p:cNvCxnSpPr>
            <a:cxnSpLocks noChangeShapeType="1"/>
          </p:cNvCxnSpPr>
          <p:nvPr userDrawn="1"/>
        </p:nvCxnSpPr>
        <p:spPr bwMode="auto">
          <a:xfrm flipH="1">
            <a:off x="270932" y="858260"/>
            <a:ext cx="11582400" cy="0"/>
          </a:xfrm>
          <a:prstGeom prst="line">
            <a:avLst/>
          </a:prstGeom>
          <a:noFill/>
          <a:ln w="12700">
            <a:solidFill>
              <a:srgbClr val="FF0000"/>
            </a:solidFill>
            <a:round/>
            <a:headEnd/>
            <a:tailEnd/>
          </a:ln>
        </p:spPr>
      </p:cxnSp>
      <p:sp>
        <p:nvSpPr>
          <p:cNvPr id="5" name="Slide Number Placeholder 4"/>
          <p:cNvSpPr>
            <a:spLocks noGrp="1"/>
          </p:cNvSpPr>
          <p:nvPr>
            <p:ph type="sldNum" sz="quarter" idx="4"/>
          </p:nvPr>
        </p:nvSpPr>
        <p:spPr>
          <a:xfrm>
            <a:off x="4348719" y="6495455"/>
            <a:ext cx="284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020CB14-6E00-1D4E-89B5-12F2451CB7E3}" type="slidenum">
              <a:rPr lang="en-GB" smtClean="0">
                <a:solidFill>
                  <a:prstClr val="black">
                    <a:tint val="75000"/>
                  </a:prstClr>
                </a:solidFill>
              </a:rPr>
              <a:pPr/>
              <a:t>‹#›</a:t>
            </a:fld>
            <a:endParaRPr lang="en-GB">
              <a:solidFill>
                <a:prstClr val="black">
                  <a:tint val="75000"/>
                </a:prstClr>
              </a:solidFill>
            </a:endParaRPr>
          </a:p>
        </p:txBody>
      </p:sp>
      <p:sp>
        <p:nvSpPr>
          <p:cNvPr id="12" name="TextBox 11"/>
          <p:cNvSpPr txBox="1"/>
          <p:nvPr userDrawn="1"/>
        </p:nvSpPr>
        <p:spPr>
          <a:xfrm>
            <a:off x="282213" y="6431922"/>
            <a:ext cx="5500187" cy="153888"/>
          </a:xfrm>
          <a:prstGeom prst="rect">
            <a:avLst/>
          </a:prstGeom>
          <a:noFill/>
        </p:spPr>
        <p:txBody>
          <a:bodyPr wrap="square" lIns="0" tIns="0" rIns="0" bIns="0" rtlCol="0" anchor="b" anchorCtr="0">
            <a:spAutoFit/>
          </a:bodyPr>
          <a:lstStyle/>
          <a:p>
            <a:r>
              <a:rPr lang="en-US" sz="1000">
                <a:solidFill>
                  <a:srgbClr val="212952"/>
                </a:solidFill>
                <a:latin typeface="Verdana"/>
                <a:cs typeface="Verdana"/>
              </a:rPr>
              <a:t>@britishbbank</a:t>
            </a:r>
          </a:p>
        </p:txBody>
      </p:sp>
      <p:pic>
        <p:nvPicPr>
          <p:cNvPr id="13" name="Picture 12" descr="BBB_RGB_pos.eps"/>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530828" y="6398338"/>
            <a:ext cx="1330475" cy="376395"/>
          </a:xfrm>
          <a:prstGeom prst="rect">
            <a:avLst/>
          </a:prstGeom>
        </p:spPr>
      </p:pic>
    </p:spTree>
    <p:extLst>
      <p:ext uri="{BB962C8B-B14F-4D97-AF65-F5344CB8AC3E}">
        <p14:creationId xmlns:p14="http://schemas.microsoft.com/office/powerpoint/2010/main" val="1835472025"/>
      </p:ext>
    </p:extLst>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defTabSz="457200" rtl="0" eaLnBrk="1" latinLnBrk="0" hangingPunct="1">
        <a:spcBef>
          <a:spcPct val="0"/>
        </a:spcBef>
        <a:buNone/>
        <a:defRPr sz="3200" b="0" i="0" kern="1200">
          <a:solidFill>
            <a:srgbClr val="212952"/>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2000" b="0" i="0" kern="1200">
          <a:solidFill>
            <a:srgbClr val="212952"/>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userDrawn="1"/>
        </p:nvSpPr>
        <p:spPr>
          <a:xfrm rot="16200000">
            <a:off x="6574646" y="1240644"/>
            <a:ext cx="4814876" cy="6419835"/>
          </a:xfrm>
          <a:prstGeom prst="rtTriangle">
            <a:avLst/>
          </a:prstGeom>
          <a:solidFill>
            <a:srgbClr val="555574"/>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prstClr val="white"/>
              </a:solidFill>
            </a:endParaRPr>
          </a:p>
        </p:txBody>
      </p:sp>
      <p:sp>
        <p:nvSpPr>
          <p:cNvPr id="14" name="Right Triangle 13"/>
          <p:cNvSpPr/>
          <p:nvPr userDrawn="1"/>
        </p:nvSpPr>
        <p:spPr>
          <a:xfrm rot="16200000">
            <a:off x="7521827" y="2187826"/>
            <a:ext cx="4003007" cy="5337343"/>
          </a:xfrm>
          <a:prstGeom prst="rtTriangle">
            <a:avLst/>
          </a:prstGeom>
          <a:solidFill>
            <a:srgbClr val="212952"/>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cxnSp>
        <p:nvCxnSpPr>
          <p:cNvPr id="11" name="Straight Connector 10"/>
          <p:cNvCxnSpPr>
            <a:cxnSpLocks noChangeShapeType="1"/>
          </p:cNvCxnSpPr>
          <p:nvPr userDrawn="1"/>
        </p:nvCxnSpPr>
        <p:spPr bwMode="auto">
          <a:xfrm flipH="1" flipV="1">
            <a:off x="0" y="1991401"/>
            <a:ext cx="12192000" cy="1587"/>
          </a:xfrm>
          <a:prstGeom prst="line">
            <a:avLst/>
          </a:prstGeom>
          <a:noFill/>
          <a:ln w="38100">
            <a:solidFill>
              <a:srgbClr val="212952"/>
            </a:solidFill>
            <a:round/>
            <a:headEnd/>
            <a:tailEnd/>
          </a:ln>
        </p:spPr>
      </p:cxnSp>
      <p:cxnSp>
        <p:nvCxnSpPr>
          <p:cNvPr id="13" name="Straight Connector 9"/>
          <p:cNvCxnSpPr>
            <a:cxnSpLocks noChangeShapeType="1"/>
          </p:cNvCxnSpPr>
          <p:nvPr userDrawn="1"/>
        </p:nvCxnSpPr>
        <p:spPr bwMode="auto">
          <a:xfrm rot="10800000">
            <a:off x="3" y="2042201"/>
            <a:ext cx="12191997" cy="1589"/>
          </a:xfrm>
          <a:prstGeom prst="line">
            <a:avLst/>
          </a:prstGeom>
          <a:noFill/>
          <a:ln w="12700">
            <a:solidFill>
              <a:srgbClr val="FF0000"/>
            </a:solidFill>
            <a:round/>
            <a:headEnd/>
            <a:tailEnd/>
          </a:ln>
        </p:spPr>
      </p:cxnSp>
      <p:sp>
        <p:nvSpPr>
          <p:cNvPr id="15" name="Subtitle 4"/>
          <p:cNvSpPr txBox="1">
            <a:spLocks/>
          </p:cNvSpPr>
          <p:nvPr userDrawn="1"/>
        </p:nvSpPr>
        <p:spPr>
          <a:xfrm>
            <a:off x="609605" y="2277531"/>
            <a:ext cx="6603999" cy="4309535"/>
          </a:xfrm>
          <a:prstGeom prst="rect">
            <a:avLst/>
          </a:prstGeom>
        </p:spPr>
        <p:txBody>
          <a:bodyPr vert="horz" lIns="0" tIns="0" rIns="0" bIns="0" rtlCol="0">
            <a:noAutofit/>
          </a:bodyPr>
          <a:lstStyle>
            <a:lvl1pPr marL="0" indent="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4572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20000"/>
              </a:lnSpc>
            </a:pPr>
            <a:endParaRPr lang="en-US" sz="900" i="1">
              <a:solidFill>
                <a:srgbClr val="212952"/>
              </a:solidFill>
            </a:endParaRPr>
          </a:p>
        </p:txBody>
      </p:sp>
      <p:sp>
        <p:nvSpPr>
          <p:cNvPr id="19" name="TextBox 18"/>
          <p:cNvSpPr txBox="1"/>
          <p:nvPr userDrawn="1"/>
        </p:nvSpPr>
        <p:spPr>
          <a:xfrm>
            <a:off x="6220183" y="6410358"/>
            <a:ext cx="5500187" cy="184666"/>
          </a:xfrm>
          <a:prstGeom prst="rect">
            <a:avLst/>
          </a:prstGeom>
          <a:noFill/>
        </p:spPr>
        <p:txBody>
          <a:bodyPr wrap="square" lIns="0" tIns="0" rIns="0" bIns="0" rtlCol="0" anchor="b" anchorCtr="0">
            <a:spAutoFit/>
          </a:bodyPr>
          <a:lstStyle/>
          <a:p>
            <a:pPr algn="r"/>
            <a:r>
              <a:rPr lang="en-US" sz="1200">
                <a:solidFill>
                  <a:prstClr val="white"/>
                </a:solidFill>
                <a:latin typeface="Verdana"/>
                <a:cs typeface="Verdana"/>
              </a:rPr>
              <a:t>www.british-business-bank.co.uk</a:t>
            </a:r>
          </a:p>
        </p:txBody>
      </p:sp>
      <p:sp>
        <p:nvSpPr>
          <p:cNvPr id="18" name="TextBox 17"/>
          <p:cNvSpPr txBox="1"/>
          <p:nvPr userDrawn="1"/>
        </p:nvSpPr>
        <p:spPr>
          <a:xfrm>
            <a:off x="6224440" y="6181743"/>
            <a:ext cx="5500187" cy="184666"/>
          </a:xfrm>
          <a:prstGeom prst="rect">
            <a:avLst/>
          </a:prstGeom>
          <a:noFill/>
        </p:spPr>
        <p:txBody>
          <a:bodyPr wrap="square" lIns="0" tIns="0" rIns="0" bIns="0" rtlCol="0" anchor="b" anchorCtr="0">
            <a:spAutoFit/>
          </a:bodyPr>
          <a:lstStyle/>
          <a:p>
            <a:pPr algn="r"/>
            <a:r>
              <a:rPr lang="en-US" sz="1200">
                <a:solidFill>
                  <a:prstClr val="white"/>
                </a:solidFill>
                <a:latin typeface="Verdana"/>
                <a:cs typeface="Verdana"/>
              </a:rPr>
              <a:t>@britishbbank</a:t>
            </a:r>
          </a:p>
        </p:txBody>
      </p:sp>
      <p:pic>
        <p:nvPicPr>
          <p:cNvPr id="20" name="Picture 19" descr="BBB+Strap_RGB_pos.jp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984395" y="355600"/>
            <a:ext cx="1774101" cy="1032935"/>
          </a:xfrm>
          <a:prstGeom prst="rect">
            <a:avLst/>
          </a:prstGeom>
        </p:spPr>
      </p:pic>
      <p:sp>
        <p:nvSpPr>
          <p:cNvPr id="21" name="Subtitle 4"/>
          <p:cNvSpPr txBox="1">
            <a:spLocks/>
          </p:cNvSpPr>
          <p:nvPr userDrawn="1"/>
        </p:nvSpPr>
        <p:spPr>
          <a:xfrm>
            <a:off x="349189" y="2105910"/>
            <a:ext cx="6866465" cy="3727849"/>
          </a:xfrm>
          <a:prstGeom prst="rect">
            <a:avLst/>
          </a:prstGeom>
        </p:spPr>
        <p:txBody>
          <a:bodyPr vert="horz" lIns="0" tIns="0" rIns="0" bIns="0" rtlCol="0">
            <a:noAutofit/>
          </a:bodyPr>
          <a:lstStyle>
            <a:lvl1pPr marL="0" indent="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4572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2pPr>
            <a:lvl3pPr marL="9144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3pPr>
            <a:lvl4pPr marL="13716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4pPr>
            <a:lvl5pPr marL="1828800" indent="0" algn="ctr" defTabSz="457200" rtl="0" eaLnBrk="1" latinLnBrk="0" hangingPunct="1">
              <a:spcBef>
                <a:spcPct val="20000"/>
              </a:spcBef>
              <a:buFont typeface="Arial"/>
              <a:buNone/>
              <a:defRPr sz="1500" b="0" i="0" kern="1200">
                <a:solidFill>
                  <a:schemeClr val="tx1">
                    <a:tint val="75000"/>
                  </a:schemeClr>
                </a:solidFill>
                <a:latin typeface="Verdana"/>
                <a:ea typeface="+mn-ea"/>
                <a:cs typeface="Verdana"/>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900" i="1">
                <a:solidFill>
                  <a:prstClr val="black"/>
                </a:solidFill>
              </a:rPr>
              <a:t>No representation, express or implied, is made by British Business Bank plc and its subsidiaries as to the completeness or accuracy of any facts or opinions contained in this presentation and recipients should seek their own independent legal, financial, tax, accounting or regulatory advice before making any decision based on the information contained herein. </a:t>
            </a:r>
          </a:p>
          <a:p>
            <a:endParaRPr lang="en-GB" sz="900" i="1">
              <a:solidFill>
                <a:prstClr val="black"/>
              </a:solidFill>
            </a:endParaRPr>
          </a:p>
          <a:p>
            <a:r>
              <a:rPr lang="en-GB" sz="900" i="1">
                <a:solidFill>
                  <a:prstClr val="black"/>
                </a:solidFill>
              </a:rPr>
              <a:t>No part of this presentation should be published, reproduced, distributed or otherwise made available in whole or in part in any jurisdiction where to do so would be unlawful.</a:t>
            </a:r>
          </a:p>
          <a:p>
            <a:endParaRPr lang="en-GB" sz="900" i="1">
              <a:solidFill>
                <a:prstClr val="black"/>
              </a:solidFill>
            </a:endParaRPr>
          </a:p>
          <a:p>
            <a:r>
              <a:rPr lang="en-GB" sz="900" i="1">
                <a:solidFill>
                  <a:prstClr val="black"/>
                </a:solidFill>
              </a:rPr>
              <a:t>British Business Bank plc is a public limited company registered in England and Wales registration number 08616013, registered office at Steel City House, West Street, Sheffield, S1 2GQ. As the holding company of the group operating under the trading name of British Business Bank, it is a development bank wholly owned by HM Government which is not authorised or regulated by the Prudential Regulation </a:t>
            </a:r>
            <a:br>
              <a:rPr lang="en-GB" sz="900" i="1">
                <a:solidFill>
                  <a:prstClr val="black"/>
                </a:solidFill>
              </a:rPr>
            </a:br>
            <a:r>
              <a:rPr lang="en-GB" sz="900" i="1">
                <a:solidFill>
                  <a:prstClr val="black"/>
                </a:solidFill>
              </a:rPr>
              <a:t>Authority (PRA) or the Financial Conduct Authority (FCA). </a:t>
            </a:r>
          </a:p>
          <a:p>
            <a:endParaRPr lang="en-GB" sz="900" i="1">
              <a:solidFill>
                <a:prstClr val="black"/>
              </a:solidFill>
            </a:endParaRPr>
          </a:p>
          <a:p>
            <a:r>
              <a:rPr lang="en-GB" sz="900" i="1">
                <a:solidFill>
                  <a:prstClr val="black"/>
                </a:solidFill>
              </a:rPr>
              <a:t>It operates under its own trading name through a number of subsidiaries, one of which is authorised and regulated by the FCA. British Business Bank plc and its subsidiary entities are not banking institutions and do not operate as such.</a:t>
            </a:r>
          </a:p>
          <a:p>
            <a:endParaRPr lang="en-GB" sz="900" i="1">
              <a:solidFill>
                <a:prstClr val="black"/>
              </a:solidFill>
            </a:endParaRPr>
          </a:p>
          <a:p>
            <a:r>
              <a:rPr lang="en-GB" sz="900" i="1">
                <a:solidFill>
                  <a:prstClr val="black"/>
                </a:solidFill>
              </a:rPr>
              <a:t>A complete legal structure chart for British Business Bank plc and its subsidiaries </a:t>
            </a:r>
            <a:br>
              <a:rPr lang="en-GB" sz="900" i="1">
                <a:solidFill>
                  <a:prstClr val="black"/>
                </a:solidFill>
              </a:rPr>
            </a:br>
            <a:r>
              <a:rPr lang="en-GB" sz="900" i="1">
                <a:solidFill>
                  <a:prstClr val="black"/>
                </a:solidFill>
              </a:rPr>
              <a:t>can be found at </a:t>
            </a:r>
            <a:r>
              <a:rPr lang="en-GB" sz="900" i="1" u="sng">
                <a:solidFill>
                  <a:prstClr val="black"/>
                </a:solidFill>
                <a:hlinkClick r:id="rId4"/>
              </a:rPr>
              <a:t>www.british-business-bank.co.uk</a:t>
            </a:r>
            <a:r>
              <a:rPr lang="en-GB" sz="900" i="1">
                <a:solidFill>
                  <a:prstClr val="black"/>
                </a:solidFill>
              </a:rPr>
              <a:t>.</a:t>
            </a:r>
          </a:p>
        </p:txBody>
      </p:sp>
    </p:spTree>
    <p:extLst>
      <p:ext uri="{BB962C8B-B14F-4D97-AF65-F5344CB8AC3E}">
        <p14:creationId xmlns:p14="http://schemas.microsoft.com/office/powerpoint/2010/main" val="382586757"/>
      </p:ext>
    </p:extLst>
  </p:cSld>
  <p:clrMap bg1="lt1" tx1="dk1" bg2="lt2" tx2="dk2" accent1="accent1" accent2="accent2" accent3="accent3" accent4="accent4" accent5="accent5" accent6="accent6" hlink="hlink" folHlink="folHlink"/>
  <p:sldLayoutIdLst>
    <p:sldLayoutId id="2147483658" r:id="rId1"/>
  </p:sldLayoutIdLst>
  <p:hf hdr="0" ftr="0" dt="0"/>
  <p:txStyles>
    <p:titleStyle>
      <a:lvl1pPr algn="l" defTabSz="457200" rtl="0" eaLnBrk="1" latinLnBrk="0" hangingPunct="1">
        <a:spcBef>
          <a:spcPct val="0"/>
        </a:spcBef>
        <a:buNone/>
        <a:defRPr sz="2500" b="0" i="0" kern="1200">
          <a:solidFill>
            <a:schemeClr val="bg1"/>
          </a:solidFill>
          <a:latin typeface="Verdana"/>
          <a:ea typeface="+mj-ea"/>
          <a:cs typeface="Verdana"/>
        </a:defRPr>
      </a:lvl1pPr>
    </p:titleStyle>
    <p:bodyStyle>
      <a:lvl1pPr marL="342900" indent="-342900" algn="l" defTabSz="457200" rtl="0" eaLnBrk="1" latinLnBrk="0" hangingPunct="1">
        <a:spcBef>
          <a:spcPct val="20000"/>
        </a:spcBef>
        <a:buFont typeface="Arial"/>
        <a:buNone/>
        <a:defRPr sz="1500" b="0" i="0" kern="1200">
          <a:solidFill>
            <a:srgbClr val="D41217"/>
          </a:solidFill>
          <a:latin typeface="Verdana"/>
          <a:ea typeface="+mn-ea"/>
          <a:cs typeface="Verdana"/>
        </a:defRPr>
      </a:lvl1pPr>
      <a:lvl2pPr marL="742950" indent="-285750" algn="l" defTabSz="457200" rtl="0" eaLnBrk="1" latinLnBrk="0" hangingPunct="1">
        <a:spcBef>
          <a:spcPct val="20000"/>
        </a:spcBef>
        <a:buFont typeface="Arial"/>
        <a:buChar char="–"/>
        <a:defRPr sz="1500" b="0" i="0" kern="1200">
          <a:solidFill>
            <a:srgbClr val="D41217"/>
          </a:solidFill>
          <a:latin typeface="Verdana"/>
          <a:ea typeface="+mn-ea"/>
          <a:cs typeface="Verdana"/>
        </a:defRPr>
      </a:lvl2pPr>
      <a:lvl3pPr marL="11430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3pPr>
      <a:lvl4pPr marL="16002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4pPr>
      <a:lvl5pPr marL="2057400" indent="-228600" algn="l" defTabSz="457200" rtl="0" eaLnBrk="1" latinLnBrk="0" hangingPunct="1">
        <a:spcBef>
          <a:spcPct val="20000"/>
        </a:spcBef>
        <a:buFont typeface="Arial"/>
        <a:buChar char="»"/>
        <a:defRPr sz="1500" b="0" i="0" kern="1200">
          <a:solidFill>
            <a:srgbClr val="D4121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72989/UKCRF_Application_Form_v1.1__Word_.docx" TargetMode="Externa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assets.publishing.service.gov.uk/government/uploads/system/uploads/attachment_data/file/972988/UKCRF_Technical_Note_for_Project_Applicants_and_Deliverers.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hyperlink" Target="mailto:WestYorkshireCRFapplications@westyorks-ca.gov.uk" TargetMode="External"/><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mailto:WestYorkshireCRFenquires@westyorks-ca.gov.u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hyperlink" Target="https://www.westyorks-ca.gov.uk/media/6089/crf-west-yorkshire-invitation-to-bid-final-12.pdf" TargetMode="External"/><Relationship Id="rId3" Type="http://schemas.openxmlformats.org/officeDocument/2006/relationships/hyperlink" Target="https://www.gov.uk/government/publications/uk-community-renewal-fund-prospectus/uk-community-renewal-fund-prospectus-2021-22" TargetMode="External"/><Relationship Id="rId7" Type="http://schemas.openxmlformats.org/officeDocument/2006/relationships/hyperlink" Target="https://assets.publishing.service.gov.uk/government/uploads/system/uploads/attachment_data/file/970057/UKCRF_Technical_Note_for_Project_Applicants_and_Deliverers.pdf" TargetMode="External"/><Relationship Id="rId12"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assets.publishing.service.gov.uk/government/uploads/system/uploads/attachment_data/file/969976/UKCRF_Application_Form__Word_.docx" TargetMode="External"/><Relationship Id="rId11" Type="http://schemas.openxmlformats.org/officeDocument/2006/relationships/image" Target="../media/image7.png"/><Relationship Id="rId5" Type="http://schemas.openxmlformats.org/officeDocument/2006/relationships/hyperlink" Target="https://assets.publishing.service.gov.uk/government/uploads/system/uploads/attachment_data/file/970059/UKCRF_Assessment_Criteria.pdf" TargetMode="External"/><Relationship Id="rId10" Type="http://schemas.openxmlformats.org/officeDocument/2006/relationships/image" Target="../media/image6.png"/><Relationship Id="rId4" Type="http://schemas.openxmlformats.org/officeDocument/2006/relationships/hyperlink" Target="https://www.westyorks-ca.gov.uk/growing-the-economy/uk-community-renewal-fund/" TargetMode="External"/><Relationship Id="rId9" Type="http://schemas.openxmlformats.org/officeDocument/2006/relationships/hyperlink" Target="https://www.westyorks-ca.gov.uk/growing-the-economy/strategic-economic-framewor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hyperlink" Target="mailto:WestYorkshireCRFenquires@westyorks-ca.gov.uk"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71127"/>
            <a:ext cx="12192000" cy="1186873"/>
          </a:xfrm>
          <a:prstGeom prst="rect">
            <a:avLst/>
          </a:prstGeom>
          <a:solidFill>
            <a:srgbClr val="52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662736" y="160138"/>
            <a:ext cx="11015463" cy="2739211"/>
          </a:xfrm>
          <a:prstGeom prst="rect">
            <a:avLst/>
          </a:prstGeom>
          <a:noFill/>
        </p:spPr>
        <p:txBody>
          <a:bodyPr wrap="square" lIns="91440" tIns="45720" rIns="91440" bIns="45720" rtlCol="0" anchor="t">
            <a:spAutoFit/>
          </a:bodyPr>
          <a:lstStyle/>
          <a:p>
            <a:r>
              <a:rPr lang="en-US" sz="4800" b="1">
                <a:solidFill>
                  <a:schemeClr val="tx1">
                    <a:lumMod val="65000"/>
                    <a:lumOff val="35000"/>
                  </a:schemeClr>
                </a:solidFill>
                <a:latin typeface="Arial"/>
                <a:cs typeface="Arial"/>
              </a:rPr>
              <a:t>UK Community Renewal Fund in West Yorkshire</a:t>
            </a:r>
            <a:endParaRPr lang="en-US" sz="4800" b="1">
              <a:solidFill>
                <a:schemeClr val="tx1">
                  <a:lumMod val="65000"/>
                  <a:lumOff val="35000"/>
                </a:schemeClr>
              </a:solidFill>
              <a:latin typeface="Arial" panose="020B0604020202020204" pitchFamily="34" charset="0"/>
              <a:cs typeface="Arial" panose="020B0604020202020204" pitchFamily="34" charset="0"/>
            </a:endParaRPr>
          </a:p>
          <a:p>
            <a:r>
              <a:rPr lang="en-US" sz="4000">
                <a:solidFill>
                  <a:schemeClr val="tx1">
                    <a:lumMod val="65000"/>
                    <a:lumOff val="35000"/>
                  </a:schemeClr>
                </a:solidFill>
                <a:latin typeface="Arial"/>
                <a:cs typeface="Arial"/>
              </a:rPr>
              <a:t>Partner Briefing Session</a:t>
            </a:r>
          </a:p>
          <a:p>
            <a:r>
              <a:rPr lang="en-US" sz="3600" b="1">
                <a:solidFill>
                  <a:schemeClr val="tx1">
                    <a:lumMod val="65000"/>
                    <a:lumOff val="35000"/>
                  </a:schemeClr>
                </a:solidFill>
                <a:latin typeface="Arial"/>
                <a:cs typeface="Arial"/>
              </a:rPr>
              <a:t>01st April 2021</a:t>
            </a:r>
          </a:p>
        </p:txBody>
      </p:sp>
      <p:cxnSp>
        <p:nvCxnSpPr>
          <p:cNvPr id="8" name="Straight Connector 7"/>
          <p:cNvCxnSpPr/>
          <p:nvPr/>
        </p:nvCxnSpPr>
        <p:spPr>
          <a:xfrm>
            <a:off x="815822" y="2899349"/>
            <a:ext cx="4810965" cy="0"/>
          </a:xfrm>
          <a:prstGeom prst="line">
            <a:avLst/>
          </a:prstGeom>
          <a:ln w="9525">
            <a:solidFill>
              <a:srgbClr val="29A0A7"/>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305" y="5923862"/>
            <a:ext cx="1763385" cy="681475"/>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736" y="6092814"/>
            <a:ext cx="1636954" cy="392198"/>
          </a:xfrm>
          <a:prstGeom prst="rect">
            <a:avLst/>
          </a:prstGeom>
        </p:spPr>
      </p:pic>
      <p:sp>
        <p:nvSpPr>
          <p:cNvPr id="3" name="Rectangle 2"/>
          <p:cNvSpPr/>
          <p:nvPr/>
        </p:nvSpPr>
        <p:spPr>
          <a:xfrm>
            <a:off x="653138" y="4444674"/>
            <a:ext cx="9234985" cy="646331"/>
          </a:xfrm>
          <a:prstGeom prst="rect">
            <a:avLst/>
          </a:prstGeom>
        </p:spPr>
        <p:txBody>
          <a:bodyPr wrap="square">
            <a:spAutoFit/>
          </a:bodyPr>
          <a:lstStyle/>
          <a:p>
            <a:r>
              <a:rPr lang="en-US" b="1">
                <a:latin typeface="Arial" panose="020B0604020202020204" pitchFamily="34" charset="0"/>
                <a:cs typeface="Arial" panose="020B0604020202020204" pitchFamily="34" charset="0"/>
              </a:rPr>
              <a:t>Heather Waddington </a:t>
            </a:r>
            <a:endParaRPr lang="en-US">
              <a:latin typeface="Arial" panose="020B0604020202020204" pitchFamily="34" charset="0"/>
              <a:cs typeface="Arial" panose="020B0604020202020204" pitchFamily="34" charset="0"/>
            </a:endParaRPr>
          </a:p>
          <a:p>
            <a:r>
              <a:rPr lang="en-GB" b="1">
                <a:solidFill>
                  <a:schemeClr val="tx1">
                    <a:lumMod val="65000"/>
                    <a:lumOff val="35000"/>
                  </a:schemeClr>
                </a:solidFill>
                <a:latin typeface="Arial" panose="020B0604020202020204" pitchFamily="34" charset="0"/>
                <a:cs typeface="Arial" panose="020B0604020202020204" pitchFamily="34" charset="0"/>
              </a:rPr>
              <a:t>Head of European Structural and Investment Funds and Future Funding Policy</a:t>
            </a:r>
            <a:endParaRPr lang="en-US" b="1">
              <a:solidFill>
                <a:schemeClr val="tx1">
                  <a:lumMod val="65000"/>
                  <a:lumOff val="35000"/>
                </a:schemeClr>
              </a:solidFill>
              <a:latin typeface="Arial" panose="020B0604020202020204" pitchFamily="34" charset="0"/>
              <a:cs typeface="Arial" panose="020B0604020202020204" pitchFamily="34" charset="0"/>
            </a:endParaRPr>
          </a:p>
        </p:txBody>
      </p:sp>
      <p:pic>
        <p:nvPicPr>
          <p:cNvPr id="11" name="Picture 10" descr="Logo&#10;&#10;Description automatically generated with medium confidence">
            <a:extLst>
              <a:ext uri="{FF2B5EF4-FFF2-40B4-BE49-F238E27FC236}">
                <a16:creationId xmlns:a16="http://schemas.microsoft.com/office/drawing/2014/main" id="{B3DBFB66-CFA8-4765-9001-4718E1E38D31}"/>
              </a:ext>
            </a:extLst>
          </p:cNvPr>
          <p:cNvPicPr>
            <a:picLocks noChangeAspect="1"/>
          </p:cNvPicPr>
          <p:nvPr/>
        </p:nvPicPr>
        <p:blipFill>
          <a:blip r:embed="rId5"/>
          <a:stretch>
            <a:fillRect/>
          </a:stretch>
        </p:blipFill>
        <p:spPr>
          <a:xfrm>
            <a:off x="5626787" y="5798700"/>
            <a:ext cx="1618491" cy="899162"/>
          </a:xfrm>
          <a:prstGeom prst="rect">
            <a:avLst/>
          </a:prstGeom>
        </p:spPr>
      </p:pic>
    </p:spTree>
    <p:extLst>
      <p:ext uri="{BB962C8B-B14F-4D97-AF65-F5344CB8AC3E}">
        <p14:creationId xmlns:p14="http://schemas.microsoft.com/office/powerpoint/2010/main" val="3519399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5" y="1138211"/>
            <a:ext cx="11311079" cy="3826689"/>
          </a:xfrm>
          <a:prstGeom prst="rect">
            <a:avLst/>
          </a:prstGeom>
          <a:noFill/>
        </p:spPr>
        <p:txBody>
          <a:bodyPr wrap="square" rtlCol="0">
            <a:spAutoFit/>
          </a:bodyPr>
          <a:lstStyle/>
          <a:p>
            <a:pPr>
              <a:spcAft>
                <a:spcPts val="800"/>
              </a:spcAft>
            </a:pPr>
            <a:r>
              <a:rPr lang="en-GB">
                <a:effectLst/>
                <a:latin typeface="Arial" panose="020B0604020202020204" pitchFamily="34" charset="0"/>
                <a:ea typeface="Calibri" panose="020F0502020204030204" pitchFamily="34" charset="0"/>
                <a:cs typeface="Arial" panose="020B0604020202020204" pitchFamily="34" charset="0"/>
              </a:rPr>
              <a:t>In order to support young people most hit from the pandemic, especially those who are disengaged and vulnerable and have particular learning needs or barriers to learning, projects are sought which will;</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develop and deliver </a:t>
            </a:r>
            <a:r>
              <a:rPr lang="en-GB" b="1">
                <a:effectLst/>
                <a:latin typeface="Arial" panose="020B0604020202020204" pitchFamily="34" charset="0"/>
                <a:ea typeface="Calibri" panose="020F0502020204030204" pitchFamily="34" charset="0"/>
                <a:cs typeface="Arial" panose="020B0604020202020204" pitchFamily="34" charset="0"/>
              </a:rPr>
              <a:t>creative and pilot actions especially those at a very local/ community level</a:t>
            </a:r>
            <a:r>
              <a:rPr lang="en-GB">
                <a:effectLst/>
                <a:latin typeface="Arial" panose="020B0604020202020204" pitchFamily="34" charset="0"/>
                <a:ea typeface="Calibri" panose="020F0502020204030204" pitchFamily="34" charset="0"/>
                <a:cs typeface="Arial" panose="020B0604020202020204" pitchFamily="34" charset="0"/>
              </a:rPr>
              <a:t>, to add value to existing national and local offer.</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support wider </a:t>
            </a:r>
            <a:r>
              <a:rPr lang="en-GB" b="1">
                <a:effectLst/>
                <a:latin typeface="Arial" panose="020B0604020202020204" pitchFamily="34" charset="0"/>
                <a:ea typeface="Calibri" panose="020F0502020204030204" pitchFamily="34" charset="0"/>
                <a:cs typeface="Arial" panose="020B0604020202020204" pitchFamily="34" charset="0"/>
              </a:rPr>
              <a:t>health and wellbeing, mental health support </a:t>
            </a:r>
            <a:r>
              <a:rPr lang="en-GB">
                <a:effectLst/>
                <a:latin typeface="Arial" panose="020B0604020202020204" pitchFamily="34" charset="0"/>
                <a:ea typeface="Calibri" panose="020F0502020204030204" pitchFamily="34" charset="0"/>
                <a:cs typeface="Arial" panose="020B0604020202020204" pitchFamily="34" charset="0"/>
              </a:rPr>
              <a:t>– building back ambition and aspiration in the young people of West Yorkshire – acting as a feeder for the more structured courses/offers already available (incl. routes into enterprise).  </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focus on individuals who find it difficult to engage with mainstream provision or for whom mainstream provision is not an option – </a:t>
            </a:r>
            <a:r>
              <a:rPr lang="en-GB" b="1">
                <a:effectLst/>
                <a:latin typeface="Arial" panose="020B0604020202020204" pitchFamily="34" charset="0"/>
                <a:ea typeface="Calibri" panose="020F0502020204030204" pitchFamily="34" charset="0"/>
                <a:cs typeface="Arial" panose="020B0604020202020204" pitchFamily="34" charset="0"/>
              </a:rPr>
              <a:t>testing what they need to fully engage. </a:t>
            </a:r>
          </a:p>
          <a:p>
            <a:pPr>
              <a:spcAft>
                <a:spcPts val="800"/>
              </a:spcAft>
            </a:pPr>
            <a:r>
              <a:rPr lang="en-GB">
                <a:effectLst/>
                <a:latin typeface="Arial" panose="020B0604020202020204" pitchFamily="34" charset="0"/>
                <a:ea typeface="Calibri" panose="020F0502020204030204" pitchFamily="34" charset="0"/>
                <a:cs typeface="Arial" panose="020B0604020202020204" pitchFamily="34" charset="0"/>
              </a:rPr>
              <a:t>Projects will play an important role in inclusive growth by ensuring that opportunities are open to all and that disadvantaged groups are targeted and are flexible and responsive in the areas where young people have been impacted the most.</a:t>
            </a: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09995"/>
            <a:ext cx="11590090" cy="553998"/>
          </a:xfrm>
          <a:prstGeom prst="rect">
            <a:avLst/>
          </a:prstGeom>
          <a:noFill/>
        </p:spPr>
        <p:txBody>
          <a:bodyPr wrap="square" rtlCol="0">
            <a:spAutoFit/>
          </a:bodyPr>
          <a:lstStyle/>
          <a:p>
            <a:r>
              <a:rPr lang="en-US" sz="3000" b="1">
                <a:solidFill>
                  <a:srgbClr val="00838B"/>
                </a:solidFill>
                <a:latin typeface="Arial" panose="020B0604020202020204" pitchFamily="34" charset="0"/>
                <a:cs typeface="Arial" panose="020B0604020202020204" pitchFamily="34" charset="0"/>
              </a:rPr>
              <a:t>Supporting People into employment</a:t>
            </a:r>
            <a:endParaRPr lang="en-US" sz="3000">
              <a:solidFill>
                <a:srgbClr val="00838B"/>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446725" y="849411"/>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47D86733-2134-47B9-9AAB-9F1039D8F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4D8AE45C-5BA4-4FFB-A913-01EE16B90B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11" name="Picture 10" descr="Logo&#10;&#10;Description automatically generated with medium confidence">
            <a:extLst>
              <a:ext uri="{FF2B5EF4-FFF2-40B4-BE49-F238E27FC236}">
                <a16:creationId xmlns:a16="http://schemas.microsoft.com/office/drawing/2014/main" id="{466963E5-2420-4708-90BB-8DCC5D0ED991}"/>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14947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07C351E5-6938-435F-9C33-E711D12DD54F}"/>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085" y="1117546"/>
            <a:ext cx="11510144" cy="3780522"/>
          </a:xfrm>
          <a:prstGeom prst="rect">
            <a:avLst/>
          </a:prstGeom>
          <a:noFill/>
        </p:spPr>
        <p:txBody>
          <a:bodyPr wrap="square" lIns="91440" tIns="45720" rIns="91440" bIns="45720" rtlCol="0" anchor="t">
            <a:spAutoFit/>
          </a:bodyPr>
          <a:lstStyle/>
          <a:p>
            <a:pPr marL="285750" indent="-285750" fontAlgn="base">
              <a:spcBef>
                <a:spcPts val="500"/>
              </a:spcBef>
              <a:spcAft>
                <a:spcPts val="500"/>
              </a:spcAft>
              <a:buFont typeface="Arial" panose="020B0604020202020204" pitchFamily="34" charset="0"/>
              <a:buChar char="•"/>
            </a:pPr>
            <a:r>
              <a:rPr lang="en-GB" dirty="0">
                <a:effectLst/>
                <a:latin typeface="Arial" panose="020B0604020202020204" pitchFamily="34" charset="0"/>
                <a:ea typeface="Times New Roman" panose="02020603050405020304" pitchFamily="18" charset="0"/>
                <a:cs typeface="Arial" panose="020B0604020202020204" pitchFamily="34" charset="0"/>
              </a:rPr>
              <a:t>In West Yorkshire Bids should be no smaller than </a:t>
            </a:r>
            <a:r>
              <a:rPr lang="en-GB" b="1" dirty="0">
                <a:effectLst/>
                <a:latin typeface="Arial" panose="020B0604020202020204" pitchFamily="34" charset="0"/>
                <a:ea typeface="Times New Roman" panose="02020603050405020304" pitchFamily="18" charset="0"/>
                <a:cs typeface="Arial" panose="020B0604020202020204" pitchFamily="34" charset="0"/>
              </a:rPr>
              <a:t>£200,000 and no larger than £3m per priority/non-priority area</a:t>
            </a:r>
            <a:r>
              <a:rPr lang="en-GB" b="1" dirty="0">
                <a:latin typeface="Arial" panose="020B0604020202020204" pitchFamily="34" charset="0"/>
                <a:ea typeface="Times New Roman" panose="02020603050405020304" pitchFamily="18" charset="0"/>
                <a:cs typeface="Arial" panose="020B0604020202020204" pitchFamily="34" charset="0"/>
              </a:rPr>
              <a:t> -  </a:t>
            </a:r>
            <a:r>
              <a:rPr lang="en-GB" dirty="0">
                <a:effectLst/>
                <a:latin typeface="Arial" panose="020B0604020202020204" pitchFamily="34" charset="0"/>
                <a:ea typeface="Times New Roman" panose="02020603050405020304" pitchFamily="18" charset="0"/>
                <a:cs typeface="Arial" panose="020B0604020202020204" pitchFamily="34" charset="0"/>
              </a:rPr>
              <a:t>mindful UK Government anticipates supporting range of projects by theme, size, and in order to maximise impact and deliverability asked to consider larger (£500,000+) where possible.</a:t>
            </a:r>
            <a:endParaRPr lang="en-GB" dirty="0">
              <a:latin typeface="Arial" panose="020B0604020202020204" pitchFamily="34" charset="0"/>
              <a:ea typeface="Times New Roman" panose="02020603050405020304" pitchFamily="18" charset="0"/>
              <a:cs typeface="Arial" panose="020B0604020202020204" pitchFamily="34" charset="0"/>
            </a:endParaRPr>
          </a:p>
          <a:p>
            <a:pPr marL="285750" indent="-285750" fontAlgn="base">
              <a:spcBef>
                <a:spcPts val="500"/>
              </a:spcBef>
              <a:spcAft>
                <a:spcPts val="500"/>
              </a:spcAft>
              <a:buFont typeface="Arial" panose="020B0604020202020204" pitchFamily="34" charset="0"/>
              <a:buChar char="•"/>
            </a:pPr>
            <a:r>
              <a:rPr lang="en-GB" dirty="0">
                <a:effectLst/>
                <a:latin typeface="Arial" panose="020B0604020202020204" pitchFamily="34" charset="0"/>
                <a:ea typeface="Calibri" panose="020F0502020204030204" pitchFamily="34" charset="0"/>
              </a:rPr>
              <a:t>Bids will be prioritised where they: </a:t>
            </a:r>
          </a:p>
          <a:p>
            <a:pPr marL="742950" lvl="1" indent="-285750" fontAlgn="base">
              <a:spcBef>
                <a:spcPts val="500"/>
              </a:spcBef>
              <a:spcAft>
                <a:spcPts val="500"/>
              </a:spcAft>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are developed in partn</a:t>
            </a:r>
            <a:r>
              <a:rPr lang="en-GB" dirty="0">
                <a:effectLst/>
                <a:latin typeface="Arial" panose="020B0604020202020204" pitchFamily="34" charset="0"/>
                <a:ea typeface="Calibri" panose="020F0502020204030204" pitchFamily="34" charset="0"/>
                <a:cs typeface="Arial" panose="020B0604020202020204" pitchFamily="34" charset="0"/>
              </a:rPr>
              <a:t>ership - applications encouraged from consortia or other partnership arrangements</a:t>
            </a:r>
            <a:endParaRPr lang="en-GB" dirty="0">
              <a:latin typeface="Arial" panose="020B0604020202020204" pitchFamily="34" charset="0"/>
              <a:ea typeface="Calibri" panose="020F0502020204030204" pitchFamily="34" charset="0"/>
              <a:cs typeface="Arial" panose="020B0604020202020204" pitchFamily="34" charset="0"/>
            </a:endParaRPr>
          </a:p>
          <a:p>
            <a:pPr marL="742950" lvl="1" indent="-285750" fontAlgn="base">
              <a:spcBef>
                <a:spcPts val="500"/>
              </a:spcBef>
              <a:spcAft>
                <a:spcPts val="500"/>
              </a:spcAft>
              <a:buFont typeface="Arial" panose="020B0604020202020204" pitchFamily="34" charset="0"/>
              <a:buChar char="•"/>
            </a:pPr>
            <a:r>
              <a:rPr lang="en-GB" dirty="0">
                <a:latin typeface="Arial" panose="020B0604020202020204" pitchFamily="34" charset="0"/>
                <a:ea typeface="Calibri" panose="020F0502020204030204" pitchFamily="34" charset="0"/>
                <a:cs typeface="Arial" panose="020B0604020202020204" pitchFamily="34" charset="0"/>
              </a:rPr>
              <a:t>u</a:t>
            </a:r>
            <a:r>
              <a:rPr lang="en-GB" dirty="0">
                <a:effectLst/>
                <a:latin typeface="Arial" panose="020B0604020202020204" pitchFamily="34" charset="0"/>
                <a:ea typeface="Calibri" panose="020F0502020204030204" pitchFamily="34" charset="0"/>
                <a:cs typeface="Arial" panose="020B0604020202020204" pitchFamily="34" charset="0"/>
              </a:rPr>
              <a:t>ndertake</a:t>
            </a:r>
            <a:r>
              <a:rPr lang="en-GB" dirty="0">
                <a:latin typeface="Arial" panose="020B0604020202020204" pitchFamily="34" charset="0"/>
                <a:ea typeface="Calibri" panose="020F0502020204030204" pitchFamily="34" charset="0"/>
                <a:cs typeface="Arial" panose="020B0604020202020204" pitchFamily="34" charset="0"/>
              </a:rPr>
              <a:t> </a:t>
            </a:r>
            <a:r>
              <a:rPr lang="en-GB" dirty="0">
                <a:effectLst/>
                <a:latin typeface="Arial" panose="020B0604020202020204" pitchFamily="34" charset="0"/>
                <a:ea typeface="Calibri" panose="020F0502020204030204" pitchFamily="34" charset="0"/>
                <a:cs typeface="Arial" panose="020B0604020202020204" pitchFamily="34" charset="0"/>
              </a:rPr>
              <a:t>‘active research’ by using existing research/findings which can be tried and tested in a different way e.g. with a different target group, in a different area, by adding to the  identified approach/findings. </a:t>
            </a:r>
            <a:endParaRPr lang="en-GB" dirty="0">
              <a:latin typeface="Arial" panose="020B0604020202020204" pitchFamily="34" charset="0"/>
              <a:ea typeface="Calibri" panose="020F0502020204030204" pitchFamily="34" charset="0"/>
              <a:cs typeface="Arial" panose="020B0604020202020204" pitchFamily="34" charset="0"/>
            </a:endParaRPr>
          </a:p>
          <a:p>
            <a:pPr marL="742950" lvl="1" indent="-285750" fontAlgn="base">
              <a:spcBef>
                <a:spcPts val="500"/>
              </a:spcBef>
              <a:spcAft>
                <a:spcPts val="500"/>
              </a:spcAft>
              <a:buFont typeface="Arial" panose="020B0604020202020204" pitchFamily="34" charset="0"/>
              <a:buChar char="•"/>
            </a:pPr>
            <a:r>
              <a:rPr lang="en-GB" dirty="0">
                <a:effectLst/>
                <a:latin typeface="Arial" panose="020B0604020202020204" pitchFamily="34" charset="0"/>
                <a:ea typeface="Calibri" panose="020F0502020204030204" pitchFamily="34" charset="0"/>
                <a:cs typeface="Arial" panose="020B0604020202020204" pitchFamily="34" charset="0"/>
              </a:rPr>
              <a:t>can lever in additional match funding.</a:t>
            </a:r>
          </a:p>
          <a:p>
            <a:pPr marL="742950" lvl="1" indent="-285750" fontAlgn="base">
              <a:spcBef>
                <a:spcPts val="500"/>
              </a:spcBef>
              <a:spcAft>
                <a:spcPts val="500"/>
              </a:spcAft>
              <a:buFont typeface="Arial" panose="020B0604020202020204" pitchFamily="34" charset="0"/>
              <a:buChar char="•"/>
            </a:pPr>
            <a:r>
              <a:rPr lang="en-GB" dirty="0">
                <a:effectLst/>
                <a:latin typeface="Arial" panose="020B0604020202020204" pitchFamily="34" charset="0"/>
                <a:ea typeface="Calibri" panose="020F0502020204030204" pitchFamily="34" charset="0"/>
              </a:rPr>
              <a:t>test an integrated approach across the themes</a:t>
            </a:r>
            <a:r>
              <a:rPr lang="en-GB" dirty="0">
                <a:latin typeface="Arial" panose="020B0604020202020204" pitchFamily="34" charset="0"/>
                <a:ea typeface="Calibri" panose="020F0502020204030204" pitchFamily="34" charset="0"/>
                <a:cs typeface="Arial" panose="020B0604020202020204" pitchFamily="34" charset="0"/>
              </a:rPr>
              <a:t>.</a:t>
            </a:r>
            <a:endParaRPr lang="en-GB"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87388" y="171077"/>
            <a:ext cx="11382518" cy="1077218"/>
          </a:xfrm>
          <a:prstGeom prst="rect">
            <a:avLst/>
          </a:prstGeom>
          <a:noFill/>
        </p:spPr>
        <p:txBody>
          <a:bodyPr wrap="square" rtlCol="0">
            <a:spAutoFit/>
          </a:bodyPr>
          <a:lstStyle/>
          <a:p>
            <a:r>
              <a:rPr lang="en-GB" sz="3200" b="1">
                <a:solidFill>
                  <a:srgbClr val="524E4E"/>
                </a:solidFill>
                <a:effectLst/>
                <a:latin typeface="Arial" panose="020B0604020202020204" pitchFamily="34" charset="0"/>
                <a:ea typeface="Times New Roman" panose="02020603050405020304" pitchFamily="18" charset="0"/>
                <a:cs typeface="Arial" panose="020B0604020202020204" pitchFamily="34" charset="0"/>
              </a:rPr>
              <a:t>Prioritisation - Additional Considerations </a:t>
            </a:r>
            <a:endParaRPr lang="en-GB" sz="3200">
              <a:solidFill>
                <a:srgbClr val="524E4E"/>
              </a:solidFill>
              <a:effectLst/>
              <a:latin typeface="Arial" panose="020B0604020202020204" pitchFamily="34" charset="0"/>
              <a:ea typeface="Times New Roman" panose="02020603050405020304" pitchFamily="18" charset="0"/>
              <a:cs typeface="Arial" panose="020B0604020202020204" pitchFamily="34" charset="0"/>
            </a:endParaRPr>
          </a:p>
          <a:p>
            <a:endParaRPr lang="en-GB" sz="3200" b="1">
              <a:solidFill>
                <a:srgbClr val="949499"/>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490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07C351E5-6938-435F-9C33-E711D12DD54F}"/>
              </a:ext>
            </a:extLst>
          </p:cNvPr>
          <p:cNvPicPr>
            <a:picLocks noChangeAspect="1"/>
          </p:cNvPicPr>
          <p:nvPr/>
        </p:nvPicPr>
        <p:blipFill>
          <a:blip r:embed="rId5"/>
          <a:stretch>
            <a:fillRect/>
          </a:stretch>
        </p:blipFill>
        <p:spPr>
          <a:xfrm>
            <a:off x="4372354" y="5880979"/>
            <a:ext cx="1618491" cy="899162"/>
          </a:xfrm>
          <a:prstGeom prst="rect">
            <a:avLst/>
          </a:prstGeom>
        </p:spPr>
      </p:pic>
      <p:sp>
        <p:nvSpPr>
          <p:cNvPr id="11" name="TextBox 10">
            <a:extLst>
              <a:ext uri="{FF2B5EF4-FFF2-40B4-BE49-F238E27FC236}">
                <a16:creationId xmlns:a16="http://schemas.microsoft.com/office/drawing/2014/main" id="{393CA9B5-B1D2-48F3-8E99-6AEC09E8310A}"/>
              </a:ext>
            </a:extLst>
          </p:cNvPr>
          <p:cNvSpPr txBox="1"/>
          <p:nvPr/>
        </p:nvSpPr>
        <p:spPr>
          <a:xfrm>
            <a:off x="1464817" y="2459504"/>
            <a:ext cx="8549196" cy="1938992"/>
          </a:xfrm>
          <a:prstGeom prst="rect">
            <a:avLst/>
          </a:prstGeom>
          <a:noFill/>
        </p:spPr>
        <p:txBody>
          <a:bodyPr wrap="square" rtlCol="0" anchor="ctr">
            <a:spAutoFit/>
          </a:bodyPr>
          <a:lstStyle/>
          <a:p>
            <a:pPr marL="0" lvl="1" algn="ctr"/>
            <a:r>
              <a:rPr lang="en-GB" sz="6000" b="1">
                <a:solidFill>
                  <a:srgbClr val="166976"/>
                </a:solidFill>
                <a:latin typeface="Arial" panose="020B0604020202020204" pitchFamily="34" charset="0"/>
                <a:ea typeface="+mn-lt"/>
                <a:cs typeface="Arial" panose="020B0604020202020204" pitchFamily="34" charset="0"/>
              </a:rPr>
              <a:t>Application Process</a:t>
            </a:r>
            <a:endParaRPr lang="en-GB" sz="600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a:latin typeface="Arial" panose="020B0604020202020204" pitchFamily="34" charset="0"/>
              <a:ea typeface="+mn-lt"/>
              <a:cs typeface="Arial" panose="020B0604020202020204" pitchFamily="34" charset="0"/>
            </a:endParaRPr>
          </a:p>
        </p:txBody>
      </p:sp>
    </p:spTree>
    <p:extLst>
      <p:ext uri="{BB962C8B-B14F-4D97-AF65-F5344CB8AC3E}">
        <p14:creationId xmlns:p14="http://schemas.microsoft.com/office/powerpoint/2010/main" val="201443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085" y="913409"/>
            <a:ext cx="11510144" cy="519372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All bids should be made on the </a:t>
            </a:r>
            <a:r>
              <a:rPr lang="en-GB" sz="1700" b="1">
                <a:latin typeface="Arial" panose="020B0604020202020204" pitchFamily="34" charset="0"/>
                <a:cs typeface="Arial" panose="020B0604020202020204" pitchFamily="34" charset="0"/>
              </a:rPr>
              <a:t>UKCRF Application Form </a:t>
            </a:r>
            <a:r>
              <a:rPr lang="en-GB" sz="1700">
                <a:latin typeface="Arial" panose="020B0604020202020204" pitchFamily="34" charset="0"/>
                <a:cs typeface="Arial" panose="020B0604020202020204" pitchFamily="34" charset="0"/>
              </a:rPr>
              <a:t>which can be found </a:t>
            </a:r>
            <a:r>
              <a:rPr lang="en-GB" sz="1700">
                <a:latin typeface="Arial" panose="020B0604020202020204" pitchFamily="34" charset="0"/>
                <a:cs typeface="Arial" panose="020B0604020202020204" pitchFamily="34" charset="0"/>
                <a:hlinkClick r:id="rId3"/>
              </a:rPr>
              <a:t>here</a:t>
            </a:r>
            <a:r>
              <a:rPr lang="en-GB" sz="170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A </a:t>
            </a:r>
            <a:r>
              <a:rPr lang="en-GB" sz="1700" b="1">
                <a:latin typeface="Arial" panose="020B0604020202020204" pitchFamily="34" charset="0"/>
                <a:cs typeface="Arial" panose="020B0604020202020204" pitchFamily="34" charset="0"/>
              </a:rPr>
              <a:t>Technical Note for Project Applicants and Deliverers covering eligible activity </a:t>
            </a:r>
            <a:r>
              <a:rPr lang="en-GB" sz="1700">
                <a:latin typeface="Arial" panose="020B0604020202020204" pitchFamily="34" charset="0"/>
                <a:cs typeface="Arial" panose="020B0604020202020204" pitchFamily="34" charset="0"/>
              </a:rPr>
              <a:t>is available </a:t>
            </a:r>
            <a:r>
              <a:rPr lang="en-GB" sz="1700">
                <a:latin typeface="Arial" panose="020B0604020202020204" pitchFamily="34" charset="0"/>
                <a:cs typeface="Arial" panose="020B0604020202020204" pitchFamily="34" charset="0"/>
                <a:hlinkClick r:id="rId4"/>
              </a:rPr>
              <a:t>here</a:t>
            </a:r>
            <a:r>
              <a:rPr lang="en-GB" sz="170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n-GB" sz="1700" b="1">
              <a:latin typeface="Arial" panose="020B0604020202020204" pitchFamily="34" charset="0"/>
              <a:cs typeface="Arial" panose="020B0604020202020204" pitchFamily="34" charset="0"/>
            </a:endParaRPr>
          </a:p>
          <a:p>
            <a:pPr algn="l"/>
            <a:r>
              <a:rPr lang="en-GB" sz="1700" b="1" i="0">
                <a:effectLst/>
                <a:latin typeface="Arial" panose="020B0604020202020204" pitchFamily="34" charset="0"/>
                <a:cs typeface="Arial" panose="020B0604020202020204" pitchFamily="34" charset="0"/>
              </a:rPr>
              <a:t>Gateway -  </a:t>
            </a:r>
            <a:r>
              <a:rPr lang="en-GB" sz="1700" b="1">
                <a:solidFill>
                  <a:srgbClr val="00838B"/>
                </a:solidFill>
                <a:latin typeface="Arial" panose="020B0604020202020204" pitchFamily="34" charset="0"/>
                <a:cs typeface="Arial" panose="020B0604020202020204" pitchFamily="34" charset="0"/>
              </a:rPr>
              <a:t>Pass/Fail – must pass all gateway to be considered. </a:t>
            </a:r>
            <a:r>
              <a:rPr lang="en-GB" sz="1700" b="0" i="0">
                <a:effectLst/>
                <a:latin typeface="Arial" panose="020B0604020202020204" pitchFamily="34" charset="0"/>
                <a:cs typeface="Arial" panose="020B0604020202020204" pitchFamily="34" charset="0"/>
              </a:rPr>
              <a:t>Projects will:</a:t>
            </a:r>
          </a:p>
          <a:p>
            <a:pPr marL="342900" indent="-342900" algn="l">
              <a:lnSpc>
                <a:spcPct val="150000"/>
              </a:lnSpc>
              <a:buFont typeface="+mj-lt"/>
              <a:buAutoNum type="arabicPeriod"/>
            </a:pPr>
            <a:r>
              <a:rPr lang="en-GB" sz="1700" b="0" i="0">
                <a:solidFill>
                  <a:srgbClr val="0B0C0C"/>
                </a:solidFill>
                <a:effectLst/>
                <a:latin typeface="Arial"/>
                <a:cs typeface="Arial"/>
              </a:rPr>
              <a:t>be delivered (including all expenditure incurred) by </a:t>
            </a:r>
            <a:r>
              <a:rPr lang="en-GB" sz="1700" b="1" i="0">
                <a:solidFill>
                  <a:srgbClr val="0B0C0C"/>
                </a:solidFill>
                <a:effectLst/>
                <a:latin typeface="Arial"/>
                <a:cs typeface="Arial"/>
              </a:rPr>
              <a:t>31 March 2022</a:t>
            </a:r>
          </a:p>
          <a:p>
            <a:pPr marL="342900" indent="-342900" algn="l">
              <a:lnSpc>
                <a:spcPct val="150000"/>
              </a:lnSpc>
              <a:buFont typeface="+mj-lt"/>
              <a:buAutoNum type="arabicPeriod"/>
            </a:pPr>
            <a:r>
              <a:rPr lang="en-GB" sz="1700" i="0">
                <a:solidFill>
                  <a:srgbClr val="0B0C0C"/>
                </a:solidFill>
                <a:effectLst/>
                <a:latin typeface="Arial"/>
                <a:cs typeface="Arial"/>
              </a:rPr>
              <a:t>respond to a need identified in the Prospectus/Invitation to Bid</a:t>
            </a:r>
            <a:endParaRPr lang="en-GB" sz="1700" b="1" i="0">
              <a:effectLst/>
              <a:latin typeface="Arial"/>
              <a:cs typeface="Arial"/>
            </a:endParaRPr>
          </a:p>
          <a:p>
            <a:pPr marL="342900" indent="-342900" algn="l">
              <a:lnSpc>
                <a:spcPct val="150000"/>
              </a:lnSpc>
              <a:buFont typeface="+mj-lt"/>
              <a:buAutoNum type="arabicPeriod"/>
            </a:pPr>
            <a:r>
              <a:rPr lang="en-GB" sz="1700" b="0" i="0">
                <a:solidFill>
                  <a:srgbClr val="0B0C0C"/>
                </a:solidFill>
                <a:effectLst/>
                <a:latin typeface="Arial"/>
                <a:cs typeface="Arial"/>
              </a:rPr>
              <a:t>not duplicate other national or local provision</a:t>
            </a:r>
          </a:p>
          <a:p>
            <a:pPr marL="342900" indent="-342900" algn="l">
              <a:lnSpc>
                <a:spcPct val="150000"/>
              </a:lnSpc>
              <a:buFont typeface="+mj-lt"/>
              <a:buAutoNum type="arabicPeriod"/>
            </a:pPr>
            <a:r>
              <a:rPr lang="en-GB" sz="1700" b="0" i="0">
                <a:solidFill>
                  <a:srgbClr val="0B0C0C"/>
                </a:solidFill>
                <a:effectLst/>
                <a:latin typeface="Arial"/>
                <a:cs typeface="Arial"/>
              </a:rPr>
              <a:t>not conflict with national policy</a:t>
            </a:r>
          </a:p>
          <a:p>
            <a:pPr marL="342900" indent="-342900" algn="l">
              <a:lnSpc>
                <a:spcPct val="150000"/>
              </a:lnSpc>
              <a:buFont typeface="+mj-lt"/>
              <a:buAutoNum type="arabicPeriod"/>
            </a:pPr>
            <a:r>
              <a:rPr lang="en-GB" sz="1700" b="0" i="0">
                <a:solidFill>
                  <a:srgbClr val="0B0C0C"/>
                </a:solidFill>
                <a:effectLst/>
                <a:latin typeface="Arial"/>
                <a:cs typeface="Arial"/>
              </a:rPr>
              <a:t>be delivered by a legally constituted organisation that can receive public funds</a:t>
            </a:r>
          </a:p>
          <a:p>
            <a:pPr marL="342900" indent="-342900" algn="l">
              <a:lnSpc>
                <a:spcPct val="150000"/>
              </a:lnSpc>
              <a:buFont typeface="+mj-lt"/>
              <a:buAutoNum type="arabicPeriod"/>
            </a:pPr>
            <a:r>
              <a:rPr lang="en-GB" sz="1700">
                <a:solidFill>
                  <a:srgbClr val="0B0C0C"/>
                </a:solidFill>
                <a:latin typeface="Arial"/>
                <a:cs typeface="Arial"/>
              </a:rPr>
              <a:t>be d</a:t>
            </a:r>
            <a:r>
              <a:rPr lang="en-GB" sz="1700" b="0" i="0">
                <a:solidFill>
                  <a:srgbClr val="0B0C0C"/>
                </a:solidFill>
                <a:effectLst/>
                <a:latin typeface="Arial"/>
                <a:cs typeface="Arial"/>
              </a:rPr>
              <a:t>elivered in line with subsidy control/State Aid requirements</a:t>
            </a:r>
          </a:p>
          <a:p>
            <a:pPr marL="342900" indent="-342900" algn="l">
              <a:lnSpc>
                <a:spcPct val="150000"/>
              </a:lnSpc>
              <a:buFont typeface="+mj-lt"/>
              <a:buAutoNum type="arabicPeriod"/>
            </a:pPr>
            <a:r>
              <a:rPr lang="en-GB" sz="1700" b="0" i="0">
                <a:solidFill>
                  <a:srgbClr val="0B0C0C"/>
                </a:solidFill>
                <a:effectLst/>
                <a:latin typeface="Arial"/>
                <a:cs typeface="Arial"/>
              </a:rPr>
              <a:t>be delivered in accordance with branding requirements.</a:t>
            </a:r>
          </a:p>
          <a:p>
            <a:pPr marL="342900" indent="-342900" algn="l">
              <a:lnSpc>
                <a:spcPct val="150000"/>
              </a:lnSpc>
              <a:buFont typeface="+mj-lt"/>
              <a:buAutoNum type="arabicPeriod"/>
            </a:pPr>
            <a:r>
              <a:rPr lang="en-GB" sz="1700" b="0" i="1">
                <a:solidFill>
                  <a:srgbClr val="0B0C0C"/>
                </a:solidFill>
                <a:effectLst/>
                <a:latin typeface="Arial"/>
                <a:cs typeface="Arial"/>
              </a:rPr>
              <a:t>Projects have to be submitted by the lead authority. Bids submitted independently will not be accepted.</a:t>
            </a:r>
          </a:p>
          <a:p>
            <a:pPr marL="342900" indent="-342900" algn="l">
              <a:lnSpc>
                <a:spcPct val="150000"/>
              </a:lnSpc>
              <a:buFont typeface="+mj-lt"/>
              <a:buAutoNum type="arabicPeriod"/>
            </a:pPr>
            <a:r>
              <a:rPr lang="en-GB" sz="1700" i="1">
                <a:solidFill>
                  <a:srgbClr val="0B0C0C"/>
                </a:solidFill>
                <a:latin typeface="Arial"/>
                <a:cs typeface="Arial"/>
              </a:rPr>
              <a:t>Lead Authority must show led an open process by which organisations are invited to submit bids.</a:t>
            </a:r>
            <a:endParaRPr lang="en-GB" sz="1700" b="0" i="1">
              <a:solidFill>
                <a:srgbClr val="0B0C0C"/>
              </a:solidFill>
              <a:effectLst/>
              <a:latin typeface="Arial"/>
              <a:cs typeface="Arial"/>
            </a:endParaRPr>
          </a:p>
          <a:p>
            <a:pPr marL="195580" lvl="1"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73111" y="167828"/>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Application Process and Gateway</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7257"/>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15AC03CD-2E9B-4095-A3FA-A5666DBDF766}"/>
              </a:ext>
            </a:extLst>
          </p:cNvPr>
          <p:cNvPicPr>
            <a:picLocks noChangeAspect="1"/>
          </p:cNvPicPr>
          <p:nvPr/>
        </p:nvPicPr>
        <p:blipFill>
          <a:blip r:embed="rId7"/>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386361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B8371F65-45A4-4823-9838-DC6340EB8E29}"/>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085" y="1015939"/>
            <a:ext cx="11510144" cy="566308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b="1">
                <a:latin typeface="Arial" panose="020B0604020202020204" pitchFamily="34" charset="0"/>
                <a:cs typeface="Arial" panose="020B0604020202020204" pitchFamily="34" charset="0"/>
              </a:rPr>
              <a:t>9 Parts to the Form</a:t>
            </a:r>
          </a:p>
          <a:p>
            <a:pPr marL="285750" lvl="1" indent="-285750">
              <a:buFont typeface="Arial" panose="020B0604020202020204" pitchFamily="34" charset="0"/>
              <a:buChar char="•"/>
            </a:pPr>
            <a:r>
              <a:rPr lang="en-GB" b="1">
                <a:latin typeface="Arial" panose="020B0604020202020204" pitchFamily="34" charset="0"/>
                <a:cs typeface="Arial" panose="020B0604020202020204" pitchFamily="34" charset="0"/>
              </a:rPr>
              <a:t>3 Annexes to complete</a:t>
            </a:r>
          </a:p>
          <a:p>
            <a:pPr marL="742950" lvl="1" indent="-285750">
              <a:buFont typeface="Courier New" panose="02070309020205020404" pitchFamily="49" charset="0"/>
              <a:buChar char="o"/>
            </a:pPr>
            <a:r>
              <a:rPr lang="en-GB">
                <a:latin typeface="Arial" panose="020B0604020202020204" pitchFamily="34" charset="0"/>
                <a:cs typeface="Arial" panose="020B0604020202020204" pitchFamily="34" charset="0"/>
              </a:rPr>
              <a:t>A – Project Impact Indicators</a:t>
            </a:r>
          </a:p>
          <a:p>
            <a:pPr marL="742950" lvl="1" indent="-285750">
              <a:buFont typeface="Courier New" panose="02070309020205020404" pitchFamily="49" charset="0"/>
              <a:buChar char="o"/>
            </a:pPr>
            <a:r>
              <a:rPr lang="en-GB">
                <a:latin typeface="Arial" panose="020B0604020202020204" pitchFamily="34" charset="0"/>
                <a:cs typeface="Arial" panose="020B0604020202020204" pitchFamily="34" charset="0"/>
              </a:rPr>
              <a:t>B – Funding Package and Profile</a:t>
            </a:r>
          </a:p>
          <a:p>
            <a:pPr marL="742950" lvl="1" indent="-285750">
              <a:buFont typeface="Courier New" panose="02070309020205020404" pitchFamily="49" charset="0"/>
              <a:buChar char="o"/>
            </a:pPr>
            <a:r>
              <a:rPr lang="en-GB">
                <a:latin typeface="Arial" panose="020B0604020202020204" pitchFamily="34" charset="0"/>
                <a:cs typeface="Arial" panose="020B0604020202020204" pitchFamily="34" charset="0"/>
              </a:rPr>
              <a:t>C – Project Risks</a:t>
            </a:r>
          </a:p>
          <a:p>
            <a:pPr marL="285750" indent="-285750">
              <a:buFont typeface="Arial" panose="020B0604020202020204" pitchFamily="34" charset="0"/>
              <a:buChar char="•"/>
            </a:pPr>
            <a:endParaRPr lang="en-GB" sz="17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1 – Project Summary : </a:t>
            </a:r>
            <a:r>
              <a:rPr lang="en-GB" sz="1700">
                <a:latin typeface="Arial" panose="020B0604020202020204" pitchFamily="34" charset="0"/>
                <a:cs typeface="Arial" panose="020B0604020202020204" pitchFamily="34" charset="0"/>
              </a:rPr>
              <a:t>describe the project , activities to take place, who will deliver the project, how delivered, beneficiates of the project, where it will take place, when and key milestones.</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2 – Project Impact: </a:t>
            </a:r>
            <a:r>
              <a:rPr lang="en-GB" sz="1700">
                <a:latin typeface="Arial" panose="020B0604020202020204" pitchFamily="34" charset="0"/>
                <a:cs typeface="Arial" panose="020B0604020202020204" pitchFamily="34" charset="0"/>
              </a:rPr>
              <a:t>explain the projects proposed short and long term impacts, how aligns to local need, support to Govts Net Zero ambition, innovation, groups to target incl. equality impacts, outcomes. </a:t>
            </a:r>
            <a:r>
              <a:rPr lang="en-GB" sz="1700" b="1">
                <a:solidFill>
                  <a:srgbClr val="00838B"/>
                </a:solidFill>
                <a:latin typeface="Arial" panose="020B0604020202020204" pitchFamily="34" charset="0"/>
                <a:cs typeface="Arial" panose="020B0604020202020204" pitchFamily="34" charset="0"/>
              </a:rPr>
              <a:t>(Annex A)</a:t>
            </a:r>
          </a:p>
          <a:p>
            <a:pPr marL="285750" indent="-285750">
              <a:buFont typeface="Arial" panose="020B0604020202020204" pitchFamily="34" charset="0"/>
              <a:buChar char="•"/>
            </a:pPr>
            <a:endParaRPr lang="en-GB" sz="1700" b="1">
              <a:solidFill>
                <a:srgbClr val="00838B"/>
              </a:solidFill>
              <a:latin typeface="Arial" panose="020B0604020202020204" pitchFamily="34" charset="0"/>
              <a:cs typeface="Arial" panose="020B0604020202020204" pitchFamily="34" charset="0"/>
            </a:endParaRPr>
          </a:p>
          <a:p>
            <a:r>
              <a:rPr lang="en-GB" sz="1700">
                <a:solidFill>
                  <a:srgbClr val="166976"/>
                </a:solidFill>
                <a:latin typeface="Arial" panose="020B0604020202020204" pitchFamily="34" charset="0"/>
                <a:cs typeface="Arial" panose="020B0604020202020204" pitchFamily="34" charset="0"/>
              </a:rPr>
              <a:t>	All bidders should consider the indicators set out in the Technical Note for Project Applicants and Deliverers 	online. Successful projects will need to submit evidence to us as the Lead Authority demonstrating progress 	towards achievement of project targets and investment profiles at regular intervals – </a:t>
            </a:r>
            <a:r>
              <a:rPr lang="en-GB" sz="1700" b="1" i="1">
                <a:solidFill>
                  <a:srgbClr val="166976"/>
                </a:solidFill>
                <a:latin typeface="Arial" panose="020B0604020202020204" pitchFamily="34" charset="0"/>
                <a:cs typeface="Arial" panose="020B0604020202020204" pitchFamily="34" charset="0"/>
              </a:rPr>
              <a:t>to be determined.</a:t>
            </a:r>
            <a:endParaRPr lang="en-GB" sz="1700" b="1" i="1">
              <a:solidFill>
                <a:srgbClr val="166976"/>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endParaRPr lang="en-GB" sz="1700">
              <a:solidFill>
                <a:srgbClr val="00838B"/>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3 – Funding Package: </a:t>
            </a:r>
            <a:r>
              <a:rPr lang="en-GB" sz="1700">
                <a:latin typeface="Arial" panose="020B0604020202020204" pitchFamily="34" charset="0"/>
                <a:cs typeface="Arial" panose="020B0604020202020204" pitchFamily="34" charset="0"/>
              </a:rPr>
              <a:t>how much UKCRF requested, any match, breakdown and basis of budget. (</a:t>
            </a:r>
            <a:r>
              <a:rPr lang="en-GB" sz="1700" i="1">
                <a:latin typeface="Arial" panose="020B0604020202020204" pitchFamily="34" charset="0"/>
                <a:cs typeface="Arial" panose="020B0604020202020204" pitchFamily="34" charset="0"/>
              </a:rPr>
              <a:t>Match Funding is encouraged but not mandatory).  </a:t>
            </a:r>
            <a:r>
              <a:rPr lang="en-GB" sz="1700" b="1">
                <a:solidFill>
                  <a:srgbClr val="00838B"/>
                </a:solidFill>
                <a:latin typeface="Arial" panose="020B0604020202020204" pitchFamily="34" charset="0"/>
                <a:cs typeface="Arial" panose="020B0604020202020204" pitchFamily="34" charset="0"/>
              </a:rPr>
              <a:t>(Annex B)</a:t>
            </a:r>
            <a:endParaRPr lang="en-GB" sz="17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Application Form</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6767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B8371F65-45A4-4823-9838-DC6340EB8E29}"/>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725" y="946889"/>
            <a:ext cx="11257887" cy="558614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4 – Applicant Experience and Capacity: </a:t>
            </a:r>
            <a:r>
              <a:rPr lang="en-GB" sz="1700">
                <a:latin typeface="Arial" panose="020B0604020202020204" pitchFamily="34" charset="0"/>
                <a:cs typeface="Arial" panose="020B0604020202020204" pitchFamily="34" charset="0"/>
              </a:rPr>
              <a:t>experience and resources of your organisation relevant to the project, if need to recruit staff/contractors, how manage any delays, systems and process to manage the funding.</a:t>
            </a:r>
          </a:p>
          <a:p>
            <a:pPr marL="285750" indent="-285750">
              <a:buFont typeface="Arial" panose="020B0604020202020204" pitchFamily="34" charset="0"/>
              <a:buChar char="•"/>
            </a:pPr>
            <a:endParaRPr lang="en-GB" sz="17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5 -  Project Risk Management: </a:t>
            </a:r>
            <a:r>
              <a:rPr lang="en-GB" sz="1700">
                <a:latin typeface="Arial" panose="020B0604020202020204" pitchFamily="34" charset="0"/>
                <a:cs typeface="Arial" panose="020B0604020202020204" pitchFamily="34" charset="0"/>
              </a:rPr>
              <a:t>summarise key risks and process to monitor. </a:t>
            </a:r>
            <a:r>
              <a:rPr lang="en-GB" sz="1700" b="1">
                <a:solidFill>
                  <a:srgbClr val="00838B"/>
                </a:solidFill>
                <a:latin typeface="Arial" panose="020B0604020202020204" pitchFamily="34" charset="0"/>
                <a:cs typeface="Arial" panose="020B0604020202020204" pitchFamily="34" charset="0"/>
              </a:rPr>
              <a:t>(Annex C)</a:t>
            </a:r>
            <a:endParaRPr lang="en-GB" sz="1700">
              <a:solidFill>
                <a:srgbClr val="00838B"/>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6 – Evaluation: </a:t>
            </a:r>
            <a:r>
              <a:rPr lang="en-GB" sz="1700">
                <a:latin typeface="Arial" panose="020B0604020202020204" pitchFamily="34" charset="0"/>
                <a:cs typeface="Arial" panose="020B0604020202020204" pitchFamily="34" charset="0"/>
              </a:rPr>
              <a:t>how it will be evaluated and impact on clients, how findings are disseminated. </a:t>
            </a:r>
            <a:r>
              <a:rPr lang="en-GB" sz="1700" i="1">
                <a:latin typeface="Arial" panose="020B0604020202020204" pitchFamily="34" charset="0"/>
                <a:cs typeface="Arial" panose="020B0604020202020204" pitchFamily="34" charset="0"/>
              </a:rPr>
              <a:t>(1-2% of CRF requested – min £10K)</a:t>
            </a:r>
          </a:p>
          <a:p>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7 – Subsidy Control: </a:t>
            </a:r>
            <a:r>
              <a:rPr lang="en-GB" sz="1700">
                <a:latin typeface="Arial" panose="020B0604020202020204" pitchFamily="34" charset="0"/>
                <a:cs typeface="Arial" panose="020B0604020202020204" pitchFamily="34" charset="0"/>
              </a:rPr>
              <a:t>If CRF is used to provide a subsidy outline how managed and compliant with the UK’s obligations on subsidy control.</a:t>
            </a:r>
          </a:p>
          <a:p>
            <a:endParaRPr lang="en-GB" sz="170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8 – Branding and Publicity:</a:t>
            </a:r>
            <a:r>
              <a:rPr lang="en-GB" sz="1700">
                <a:latin typeface="Arial" panose="020B0604020202020204" pitchFamily="34" charset="0"/>
                <a:cs typeface="Arial" panose="020B0604020202020204" pitchFamily="34" charset="0"/>
              </a:rPr>
              <a:t> confirm read and will comply. </a:t>
            </a:r>
          </a:p>
          <a:p>
            <a:pPr marL="285750" lvl="1"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GB" sz="1700" b="1">
                <a:latin typeface="Arial" panose="020B0604020202020204" pitchFamily="34" charset="0"/>
                <a:cs typeface="Arial" panose="020B0604020202020204" pitchFamily="34" charset="0"/>
              </a:rPr>
              <a:t>Part 9 – Project Applicant Statement:</a:t>
            </a:r>
            <a:r>
              <a:rPr lang="en-GB" sz="1700">
                <a:latin typeface="Arial" panose="020B0604020202020204" pitchFamily="34" charset="0"/>
                <a:cs typeface="Arial" panose="020B0604020202020204" pitchFamily="34" charset="0"/>
              </a:rPr>
              <a:t> Bidders must agree to the declaration, T &amp; Cs and sign the application.</a:t>
            </a:r>
          </a:p>
          <a:p>
            <a:pPr marL="285750" lvl="1" indent="-285750">
              <a:buFont typeface="Arial" panose="020B0604020202020204" pitchFamily="34" charset="0"/>
              <a:buChar char="•"/>
            </a:pPr>
            <a:endParaRPr lang="en-GB" sz="1700" b="1">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a:p>
            <a:endParaRPr lang="en-GB" sz="17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a:p>
            <a:pPr marL="285750" lvl="1"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195580" lvl="1"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181410"/>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Application Form</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5352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3551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2166" y="453265"/>
            <a:ext cx="11656231" cy="5847755"/>
          </a:xfrm>
          <a:prstGeom prst="rect">
            <a:avLst/>
          </a:prstGeom>
          <a:noFill/>
        </p:spPr>
        <p:txBody>
          <a:bodyPr wrap="square" rtlCol="0">
            <a:spAutoFit/>
          </a:bodyPr>
          <a:lstStyle/>
          <a:p>
            <a:endParaRPr lang="en-GB" sz="1700" b="1">
              <a:latin typeface="Arial" panose="020B0604020202020204" pitchFamily="34" charset="0"/>
              <a:cs typeface="Arial" panose="020B0604020202020204" pitchFamily="34" charset="0"/>
            </a:endParaRPr>
          </a:p>
          <a:p>
            <a:r>
              <a:rPr lang="en-GB" sz="1700" b="1">
                <a:latin typeface="Arial" panose="020B0604020202020204" pitchFamily="34" charset="0"/>
                <a:cs typeface="Arial" panose="020B0604020202020204" pitchFamily="34" charset="0"/>
              </a:rPr>
              <a:t>Revenue costs include: </a:t>
            </a:r>
            <a:r>
              <a:rPr lang="en-GB" sz="1700" b="1">
                <a:solidFill>
                  <a:srgbClr val="166976"/>
                </a:solidFill>
                <a:latin typeface="Arial" panose="020B0604020202020204" pitchFamily="34" charset="0"/>
                <a:cs typeface="Arial" panose="020B0604020202020204" pitchFamily="34" charset="0"/>
              </a:rPr>
              <a:t>(UKCRF is 90% Revenue)</a:t>
            </a:r>
          </a:p>
          <a:p>
            <a:endParaRPr lang="en-GB" sz="1700" b="1">
              <a:solidFill>
                <a:srgbClr val="166976"/>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staff costs - salaries and contractual benefits, National Insurance and superannuation contributions </a:t>
            </a:r>
            <a:r>
              <a:rPr lang="en-GB" sz="1700" b="1">
                <a:latin typeface="Arial" panose="020B0604020202020204" pitchFamily="34" charset="0"/>
                <a:cs typeface="Arial" panose="020B0604020202020204" pitchFamily="34" charset="0"/>
              </a:rPr>
              <a:t>– p/t</a:t>
            </a:r>
            <a:r>
              <a:rPr lang="en-GB" sz="1700">
                <a:latin typeface="Arial" panose="020B0604020202020204" pitchFamily="34" charset="0"/>
                <a:cs typeface="Arial" panose="020B0604020202020204" pitchFamily="34" charset="0"/>
              </a:rPr>
              <a:t> </a:t>
            </a:r>
            <a:r>
              <a:rPr lang="en-GB" sz="1700" b="1">
                <a:latin typeface="Arial" panose="020B0604020202020204" pitchFamily="34" charset="0"/>
                <a:cs typeface="Arial" panose="020B0604020202020204" pitchFamily="34" charset="0"/>
              </a:rPr>
              <a:t>% of time,</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overhead 15% of staff costs.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costs of business travel, subsistence and accommodation.</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contractors and consultants procured to -  deliver project activity, undertake evaluation work, undertake audit work if requested by the Secretary of State, undertake feasibility studies and/or market research to inform potential future projects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costs of materials or venue hire</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marketing and publicity costs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grants provided to end beneficiaries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training participant costs e.g. allowances, travel expenses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dependant care costs of training participants</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small items of equipment </a:t>
            </a:r>
          </a:p>
          <a:p>
            <a:pPr marL="285750" indent="-285750">
              <a:lnSpc>
                <a:spcPct val="150000"/>
              </a:lnSpc>
              <a:buFont typeface="Arial" panose="020B0604020202020204" pitchFamily="34" charset="0"/>
              <a:buChar char="•"/>
            </a:pPr>
            <a:r>
              <a:rPr lang="en-GB" sz="1700" b="1">
                <a:latin typeface="Arial" panose="020B0604020202020204" pitchFamily="34" charset="0"/>
                <a:cs typeface="Arial" panose="020B0604020202020204" pitchFamily="34" charset="0"/>
              </a:rPr>
              <a:t>evaluation – 1-2% of the award min £10K </a:t>
            </a:r>
          </a:p>
          <a:p>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82166" y="72551"/>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Eligible costs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29372" y="62151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67F788DC-0321-4B04-A0DC-314964A36D48}"/>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224915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6" y="1080453"/>
            <a:ext cx="11510144" cy="5445080"/>
          </a:xfrm>
          <a:prstGeom prst="rect">
            <a:avLst/>
          </a:prstGeom>
          <a:noFill/>
        </p:spPr>
        <p:txBody>
          <a:bodyPr wrap="square" rtlCol="0">
            <a:spAutoFit/>
          </a:bodyPr>
          <a:lstStyle/>
          <a:p>
            <a:r>
              <a:rPr lang="en-GB" sz="1700" b="1">
                <a:latin typeface="Arial" panose="020B0604020202020204" pitchFamily="34" charset="0"/>
                <a:cs typeface="Arial" panose="020B0604020202020204" pitchFamily="34" charset="0"/>
              </a:rPr>
              <a:t>Capital costs include: </a:t>
            </a:r>
            <a:r>
              <a:rPr lang="en-GB" sz="1700" b="1">
                <a:solidFill>
                  <a:srgbClr val="166976"/>
                </a:solidFill>
                <a:latin typeface="Arial" panose="020B0604020202020204" pitchFamily="34" charset="0"/>
                <a:cs typeface="Arial" panose="020B0604020202020204" pitchFamily="34" charset="0"/>
              </a:rPr>
              <a:t>(UKCRF is 10% Capital)</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acquisition of land and or buildings </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building and construction</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professional fees associated with building and construction </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plant and machinery </a:t>
            </a:r>
          </a:p>
          <a:p>
            <a:pPr marL="285750" indent="-285750">
              <a:lnSpc>
                <a:spcPct val="150000"/>
              </a:lnSpc>
              <a:buFont typeface="Arial" panose="020B0604020202020204" pitchFamily="34" charset="0"/>
              <a:buChar char="•"/>
            </a:pPr>
            <a:r>
              <a:rPr lang="en-GB" sz="1700">
                <a:latin typeface="Arial" panose="020B0604020202020204" pitchFamily="34" charset="0"/>
                <a:cs typeface="Arial" panose="020B0604020202020204" pitchFamily="34" charset="0"/>
              </a:rPr>
              <a:t>any larger value item of equipment, assessed in accordance with the project deliverer’s capitalisation policy.</a:t>
            </a:r>
          </a:p>
          <a:p>
            <a:endParaRPr lang="en-GB" sz="1700">
              <a:latin typeface="Arial" panose="020B0604020202020204" pitchFamily="34" charset="0"/>
              <a:cs typeface="Arial" panose="020B0604020202020204" pitchFamily="34" charset="0"/>
            </a:endParaRPr>
          </a:p>
          <a:p>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Applicants are asked to note, that in line with the Government guidance, applicants will be charged a 2-3% management fee to support the Combined Authority to carry out its role. This will be taken off the final grant awarded to any successful bid.  </a:t>
            </a: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should be taken into account when calculating the resources needed to run the project</a:t>
            </a: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700">
              <a:effectLst/>
              <a:latin typeface="Arial" panose="020B0604020202020204" pitchFamily="34" charset="0"/>
              <a:ea typeface="Times New Roman" panose="02020603050405020304" pitchFamily="18" charset="0"/>
              <a:cs typeface="Arial" panose="020B0604020202020204" pitchFamily="34" charset="0"/>
            </a:endParaRPr>
          </a:p>
          <a:p>
            <a:endParaRPr lang="en-GB" sz="1700">
              <a:latin typeface="Arial" panose="020B0604020202020204" pitchFamily="34" charset="0"/>
              <a:cs typeface="Arial" panose="020B0604020202020204" pitchFamily="34" charset="0"/>
            </a:endParaRPr>
          </a:p>
          <a:p>
            <a:pPr marL="285750" lvl="0" indent="-285750" fontAlgn="base">
              <a:spcBef>
                <a:spcPts val="500"/>
              </a:spcBef>
              <a:spcAft>
                <a:spcPts val="500"/>
              </a:spcAft>
              <a:buFont typeface="Wingdings" panose="05000000000000000000" pitchFamily="2" charset="2"/>
              <a:buChar char="q"/>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UKCRF cannot be used to establish loan or investment funds</a:t>
            </a:r>
          </a:p>
          <a:p>
            <a:pPr marL="285750" lvl="0" indent="-285750" fontAlgn="base">
              <a:spcBef>
                <a:spcPts val="500"/>
              </a:spcBef>
              <a:spcAft>
                <a:spcPts val="500"/>
              </a:spcAft>
              <a:buFont typeface="Wingdings" panose="05000000000000000000" pitchFamily="2" charset="2"/>
              <a:buChar char="q"/>
            </a:pPr>
            <a:r>
              <a:rPr lang="en-GB" sz="1700">
                <a:solidFill>
                  <a:srgbClr val="000000"/>
                </a:solidFill>
                <a:latin typeface="Arial" panose="020B0604020202020204" pitchFamily="34" charset="0"/>
                <a:ea typeface="Times New Roman" panose="02020603050405020304" pitchFamily="18" charset="0"/>
                <a:cs typeface="Arial" panose="020B0604020202020204" pitchFamily="34" charset="0"/>
              </a:rPr>
              <a:t>Income – allowable but offset against grant.</a:t>
            </a:r>
            <a:endPar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lvl="0" fontAlgn="base">
              <a:spcBef>
                <a:spcPts val="500"/>
              </a:spcBef>
              <a:spcAft>
                <a:spcPts val="500"/>
              </a:spcAft>
            </a:pPr>
            <a:endParaRPr lang="en-GB" sz="1700">
              <a:solidFill>
                <a:srgbClr val="000000"/>
              </a:solidFill>
              <a:latin typeface="Arial" panose="020B0604020202020204" pitchFamily="34" charset="0"/>
              <a:ea typeface="Times New Roman" panose="02020603050405020304" pitchFamily="18" charset="0"/>
              <a:cs typeface="Arial" panose="020B0604020202020204" pitchFamily="34" charset="0"/>
            </a:endParaRPr>
          </a:p>
          <a:p>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Eligible costs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67F788DC-0321-4B04-A0DC-314964A36D48}"/>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287459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9372" y="684414"/>
            <a:ext cx="11510144" cy="5324535"/>
          </a:xfrm>
          <a:prstGeom prst="rect">
            <a:avLst/>
          </a:prstGeom>
          <a:noFill/>
        </p:spPr>
        <p:txBody>
          <a:bodyPr wrap="square" rtlCol="0">
            <a:spAutoFit/>
          </a:bodyPr>
          <a:lstStyle/>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using grant funds to fund lobbying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using grant funding to petition for additional funding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expenses such as for entertaining, specifically aimed at exerting undue influence to change government policy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VAT reclaimable from HMRC; VAT that cannot be recovered from HMRC is eligible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payments for activities of a party political or exclusively religious nature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interest payments or service charge payments for finance leases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gifts, or payments for gifts or donations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statutory fines, criminal fines or penalties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payments for works or activities which the Lead Authority, project deliverer, end beneficiary, or any member of their partnership has a statutory duty to undertake, or that are fully funded by other sources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bad debts to related parties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payments for unfair dismissal or other compensation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depreciation or amortisation costs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contingencies and contingent liabilities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Dividends</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costs resulting from the deferral of payments to creditors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costs involved in winding up a company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legal expenses in respect of litigation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costs incurred by individuals in setting up and contributing towards private pension schemes </a:t>
            </a: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payments that breach or are contrary to the funding agreement or UK legislation</a:t>
            </a:r>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4" y="68395"/>
            <a:ext cx="11745275"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Excluded costs and activities</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29372" y="653170"/>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67F788DC-0321-4B04-A0DC-314964A36D48}"/>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441094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136102"/>
            <a:ext cx="11382518" cy="584775"/>
          </a:xfrm>
          <a:prstGeom prst="rect">
            <a:avLst/>
          </a:prstGeom>
          <a:noFill/>
        </p:spPr>
        <p:txBody>
          <a:bodyPr wrap="square" rtlCol="0">
            <a:spAutoFit/>
          </a:bodyPr>
          <a:lstStyle/>
          <a:p>
            <a:r>
              <a:rPr lang="en-GB" sz="3200" b="1">
                <a:solidFill>
                  <a:schemeClr val="tx1">
                    <a:lumMod val="65000"/>
                    <a:lumOff val="35000"/>
                  </a:schemeClr>
                </a:solidFill>
                <a:latin typeface="Arial" panose="020B0604020202020204" pitchFamily="34" charset="0"/>
                <a:cs typeface="Arial" panose="020B0604020202020204" pitchFamily="34" charset="0"/>
              </a:rPr>
              <a:t>Beneficiary Descriptors &amp; Support Provided </a:t>
            </a:r>
            <a:r>
              <a:rPr lang="en-GB" sz="3200" b="1">
                <a:solidFill>
                  <a:srgbClr val="00838B"/>
                </a:solidFill>
                <a:latin typeface="Arial" panose="020B0604020202020204" pitchFamily="34" charset="0"/>
                <a:cs typeface="Arial" panose="020B0604020202020204" pitchFamily="34" charset="0"/>
              </a:rPr>
              <a:t>(Annex A)</a:t>
            </a:r>
            <a:endParaRPr lang="en-GB" sz="3200" b="1">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5" y="847344"/>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6" name="Picture 5" descr="Logo&#10;&#10;Description automatically generated with medium confidence">
            <a:extLst>
              <a:ext uri="{FF2B5EF4-FFF2-40B4-BE49-F238E27FC236}">
                <a16:creationId xmlns:a16="http://schemas.microsoft.com/office/drawing/2014/main" id="{68FE6342-A163-436B-9C8B-33AC2E3A76C1}"/>
              </a:ext>
            </a:extLst>
          </p:cNvPr>
          <p:cNvPicPr>
            <a:picLocks noChangeAspect="1"/>
          </p:cNvPicPr>
          <p:nvPr/>
        </p:nvPicPr>
        <p:blipFill>
          <a:blip r:embed="rId5"/>
          <a:stretch>
            <a:fillRect/>
          </a:stretch>
        </p:blipFill>
        <p:spPr>
          <a:xfrm>
            <a:off x="4372354" y="5880979"/>
            <a:ext cx="1618491" cy="899162"/>
          </a:xfrm>
          <a:prstGeom prst="rect">
            <a:avLst/>
          </a:prstGeom>
        </p:spPr>
      </p:pic>
      <p:graphicFrame>
        <p:nvGraphicFramePr>
          <p:cNvPr id="2" name="Table 2">
            <a:extLst>
              <a:ext uri="{FF2B5EF4-FFF2-40B4-BE49-F238E27FC236}">
                <a16:creationId xmlns:a16="http://schemas.microsoft.com/office/drawing/2014/main" id="{6DB913E9-8D42-43A6-B67F-840428787127}"/>
              </a:ext>
            </a:extLst>
          </p:cNvPr>
          <p:cNvGraphicFramePr>
            <a:graphicFrameLocks noGrp="1"/>
          </p:cNvGraphicFramePr>
          <p:nvPr>
            <p:extLst>
              <p:ext uri="{D42A27DB-BD31-4B8C-83A1-F6EECF244321}">
                <p14:modId xmlns:p14="http://schemas.microsoft.com/office/powerpoint/2010/main" val="1044533318"/>
              </p:ext>
            </p:extLst>
          </p:nvPr>
        </p:nvGraphicFramePr>
        <p:xfrm>
          <a:off x="653549" y="1206240"/>
          <a:ext cx="8521274" cy="2844000"/>
        </p:xfrm>
        <a:graphic>
          <a:graphicData uri="http://schemas.openxmlformats.org/drawingml/2006/table">
            <a:tbl>
              <a:tblPr firstRow="1" bandRow="1">
                <a:tableStyleId>{D7AC3CCA-C797-4891-BE02-D94E43425B78}</a:tableStyleId>
              </a:tblPr>
              <a:tblGrid>
                <a:gridCol w="4260637">
                  <a:extLst>
                    <a:ext uri="{9D8B030D-6E8A-4147-A177-3AD203B41FA5}">
                      <a16:colId xmlns:a16="http://schemas.microsoft.com/office/drawing/2014/main" val="2096225137"/>
                    </a:ext>
                  </a:extLst>
                </a:gridCol>
                <a:gridCol w="4260637">
                  <a:extLst>
                    <a:ext uri="{9D8B030D-6E8A-4147-A177-3AD203B41FA5}">
                      <a16:colId xmlns:a16="http://schemas.microsoft.com/office/drawing/2014/main" val="3352817751"/>
                    </a:ext>
                  </a:extLst>
                </a:gridCol>
              </a:tblGrid>
              <a:tr h="948000">
                <a:tc>
                  <a:txBody>
                    <a:bodyPr/>
                    <a:lstStyle/>
                    <a:p>
                      <a:r>
                        <a:rPr lang="en-GB" sz="1800" b="1">
                          <a:solidFill>
                            <a:schemeClr val="tx1"/>
                          </a:solidFill>
                          <a:latin typeface="Arial" panose="020B0604020202020204" pitchFamily="34" charset="0"/>
                          <a:cs typeface="Arial" panose="020B0604020202020204" pitchFamily="34" charset="0"/>
                        </a:rPr>
                        <a:t>People</a:t>
                      </a:r>
                    </a:p>
                    <a:p>
                      <a:endParaRPr lang="en-GB" sz="1800" b="1">
                        <a:solidFill>
                          <a:schemeClr val="tx1"/>
                        </a:solidFill>
                        <a:latin typeface="Arial" panose="020B0604020202020204" pitchFamily="34" charset="0"/>
                        <a:cs typeface="Arial" panose="020B0604020202020204" pitchFamily="34" charset="0"/>
                      </a:endParaRPr>
                    </a:p>
                    <a:p>
                      <a:endParaRPr lang="en-GB" sz="1800" b="1">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285750" indent="-285750">
                        <a:buFont typeface="Arial" panose="020B0604020202020204" pitchFamily="34" charset="0"/>
                        <a:buChar char="•"/>
                      </a:pPr>
                      <a:r>
                        <a:rPr lang="en-GB" sz="1800" b="0">
                          <a:solidFill>
                            <a:schemeClr val="tx1"/>
                          </a:solidFill>
                          <a:latin typeface="Arial" panose="020B0604020202020204" pitchFamily="34" charset="0"/>
                          <a:cs typeface="Arial" panose="020B0604020202020204" pitchFamily="34" charset="0"/>
                        </a:rPr>
                        <a:t>Economically Inactive</a:t>
                      </a:r>
                    </a:p>
                    <a:p>
                      <a:pPr marL="285750" indent="-285750">
                        <a:buFont typeface="Arial" panose="020B0604020202020204" pitchFamily="34" charset="0"/>
                        <a:buChar char="•"/>
                      </a:pPr>
                      <a:r>
                        <a:rPr lang="en-GB" sz="1800" b="0">
                          <a:solidFill>
                            <a:schemeClr val="tx1"/>
                          </a:solidFill>
                          <a:latin typeface="Arial" panose="020B0604020202020204" pitchFamily="34" charset="0"/>
                          <a:cs typeface="Arial" panose="020B0604020202020204" pitchFamily="34" charset="0"/>
                        </a:rPr>
                        <a:t>Unemployed</a:t>
                      </a:r>
                    </a:p>
                    <a:p>
                      <a:pPr marL="285750" indent="-285750">
                        <a:buFont typeface="Arial" panose="020B0604020202020204" pitchFamily="34" charset="0"/>
                        <a:buChar char="•"/>
                      </a:pPr>
                      <a:r>
                        <a:rPr lang="en-GB" sz="1800" b="0">
                          <a:solidFill>
                            <a:schemeClr val="tx1"/>
                          </a:solidFill>
                          <a:latin typeface="Arial" panose="020B0604020202020204" pitchFamily="34" charset="0"/>
                          <a:cs typeface="Arial" panose="020B0604020202020204" pitchFamily="34" charset="0"/>
                        </a:rPr>
                        <a:t>Employed</a:t>
                      </a:r>
                    </a:p>
                  </a:txBody>
                  <a:tcPr>
                    <a:solidFill>
                      <a:schemeClr val="bg1"/>
                    </a:solidFill>
                  </a:tcPr>
                </a:tc>
                <a:extLst>
                  <a:ext uri="{0D108BD9-81ED-4DB2-BD59-A6C34878D82A}">
                    <a16:rowId xmlns:a16="http://schemas.microsoft.com/office/drawing/2014/main" val="1712939639"/>
                  </a:ext>
                </a:extLst>
              </a:tr>
              <a:tr h="948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a:solidFill>
                            <a:schemeClr val="tx1"/>
                          </a:solidFill>
                          <a:latin typeface="Arial" panose="020B0604020202020204" pitchFamily="34" charset="0"/>
                          <a:cs typeface="Arial" panose="020B0604020202020204" pitchFamily="34" charset="0"/>
                        </a:rPr>
                        <a:t>Businesses</a:t>
                      </a:r>
                    </a:p>
                    <a:p>
                      <a:endParaRPr lang="en-GB" sz="18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Small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Medium</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Large</a:t>
                      </a:r>
                    </a:p>
                  </a:txBody>
                  <a:tcPr>
                    <a:solidFill>
                      <a:schemeClr val="bg1"/>
                    </a:solidFill>
                  </a:tcPr>
                </a:tc>
                <a:extLst>
                  <a:ext uri="{0D108BD9-81ED-4DB2-BD59-A6C34878D82A}">
                    <a16:rowId xmlns:a16="http://schemas.microsoft.com/office/drawing/2014/main" val="4148746508"/>
                  </a:ext>
                </a:extLst>
              </a:tr>
              <a:tr h="948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a:solidFill>
                            <a:schemeClr val="tx1"/>
                          </a:solidFill>
                          <a:latin typeface="Arial" panose="020B0604020202020204" pitchFamily="34" charset="0"/>
                          <a:cs typeface="Arial" panose="020B0604020202020204" pitchFamily="34" charset="0"/>
                        </a:rPr>
                        <a:t>Organisations</a:t>
                      </a:r>
                    </a:p>
                    <a:p>
                      <a:endParaRPr lang="en-GB" sz="18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Public</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Private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Voluntary Sector</a:t>
                      </a:r>
                    </a:p>
                  </a:txBody>
                  <a:tcPr>
                    <a:solidFill>
                      <a:schemeClr val="bg1"/>
                    </a:solidFill>
                  </a:tcPr>
                </a:tc>
                <a:extLst>
                  <a:ext uri="{0D108BD9-81ED-4DB2-BD59-A6C34878D82A}">
                    <a16:rowId xmlns:a16="http://schemas.microsoft.com/office/drawing/2014/main" val="1624054592"/>
                  </a:ext>
                </a:extLst>
              </a:tr>
            </a:tbl>
          </a:graphicData>
        </a:graphic>
      </p:graphicFrame>
      <p:graphicFrame>
        <p:nvGraphicFramePr>
          <p:cNvPr id="9" name="Table 2">
            <a:extLst>
              <a:ext uri="{FF2B5EF4-FFF2-40B4-BE49-F238E27FC236}">
                <a16:creationId xmlns:a16="http://schemas.microsoft.com/office/drawing/2014/main" id="{44960FA2-32F4-4DDC-966A-271F94EFB4A8}"/>
              </a:ext>
            </a:extLst>
          </p:cNvPr>
          <p:cNvGraphicFramePr>
            <a:graphicFrameLocks noGrp="1"/>
          </p:cNvGraphicFramePr>
          <p:nvPr>
            <p:extLst>
              <p:ext uri="{D42A27DB-BD31-4B8C-83A1-F6EECF244321}">
                <p14:modId xmlns:p14="http://schemas.microsoft.com/office/powerpoint/2010/main" val="3437622061"/>
              </p:ext>
            </p:extLst>
          </p:nvPr>
        </p:nvGraphicFramePr>
        <p:xfrm>
          <a:off x="653549" y="4418870"/>
          <a:ext cx="8521274" cy="1323721"/>
        </p:xfrm>
        <a:graphic>
          <a:graphicData uri="http://schemas.openxmlformats.org/drawingml/2006/table">
            <a:tbl>
              <a:tblPr firstRow="1" bandRow="1">
                <a:tableStyleId>{D7AC3CCA-C797-4891-BE02-D94E43425B78}</a:tableStyleId>
              </a:tblPr>
              <a:tblGrid>
                <a:gridCol w="4260637">
                  <a:extLst>
                    <a:ext uri="{9D8B030D-6E8A-4147-A177-3AD203B41FA5}">
                      <a16:colId xmlns:a16="http://schemas.microsoft.com/office/drawing/2014/main" val="2096225137"/>
                    </a:ext>
                  </a:extLst>
                </a:gridCol>
                <a:gridCol w="4260637">
                  <a:extLst>
                    <a:ext uri="{9D8B030D-6E8A-4147-A177-3AD203B41FA5}">
                      <a16:colId xmlns:a16="http://schemas.microsoft.com/office/drawing/2014/main" val="3352817751"/>
                    </a:ext>
                  </a:extLst>
                </a:gridCol>
              </a:tblGrid>
              <a:tr h="388583">
                <a:tc>
                  <a:txBody>
                    <a:bodyPr/>
                    <a:lstStyle/>
                    <a:p>
                      <a:r>
                        <a:rPr lang="en-GB" sz="1800" b="1">
                          <a:solidFill>
                            <a:schemeClr val="tx1"/>
                          </a:solidFill>
                          <a:latin typeface="Arial" panose="020B0604020202020204" pitchFamily="34" charset="0"/>
                          <a:cs typeface="Arial" panose="020B0604020202020204" pitchFamily="34" charset="0"/>
                        </a:rPr>
                        <a:t>DIRECT SUPPORT</a:t>
                      </a:r>
                    </a:p>
                    <a:p>
                      <a:endParaRPr lang="en-GB" sz="1800" b="1">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285750" indent="-285750">
                        <a:buFont typeface="Arial" panose="020B0604020202020204" pitchFamily="34" charset="0"/>
                        <a:buChar char="•"/>
                      </a:pPr>
                      <a:r>
                        <a:rPr lang="en-GB" sz="1800" b="0">
                          <a:solidFill>
                            <a:schemeClr val="tx1"/>
                          </a:solidFill>
                          <a:latin typeface="Arial" panose="020B0604020202020204" pitchFamily="34" charset="0"/>
                          <a:cs typeface="Arial" panose="020B0604020202020204" pitchFamily="34" charset="0"/>
                        </a:rPr>
                        <a:t>1 to 1</a:t>
                      </a:r>
                    </a:p>
                    <a:p>
                      <a:pPr marL="285750" indent="-285750">
                        <a:buFont typeface="Arial" panose="020B0604020202020204" pitchFamily="34" charset="0"/>
                        <a:buChar char="•"/>
                      </a:pPr>
                      <a:r>
                        <a:rPr lang="en-GB" sz="1800" b="0">
                          <a:solidFill>
                            <a:schemeClr val="tx1"/>
                          </a:solidFill>
                          <a:latin typeface="Arial" panose="020B0604020202020204" pitchFamily="34" charset="0"/>
                          <a:cs typeface="Arial" panose="020B0604020202020204" pitchFamily="34" charset="0"/>
                        </a:rPr>
                        <a:t>1 to Many</a:t>
                      </a:r>
                    </a:p>
                  </a:txBody>
                  <a:tcPr>
                    <a:solidFill>
                      <a:schemeClr val="bg1"/>
                    </a:solidFill>
                  </a:tcPr>
                </a:tc>
                <a:extLst>
                  <a:ext uri="{0D108BD9-81ED-4DB2-BD59-A6C34878D82A}">
                    <a16:rowId xmlns:a16="http://schemas.microsoft.com/office/drawing/2014/main" val="1712939639"/>
                  </a:ext>
                </a:extLst>
              </a:tr>
              <a:tr h="6836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b="1">
                          <a:solidFill>
                            <a:schemeClr val="tx1"/>
                          </a:solidFill>
                          <a:latin typeface="Arial" panose="020B0604020202020204" pitchFamily="34" charset="0"/>
                          <a:cs typeface="Arial" panose="020B0604020202020204" pitchFamily="34" charset="0"/>
                        </a:rPr>
                        <a:t>FINANCIAL SUPPORT</a:t>
                      </a:r>
                      <a:endParaRPr lang="en-GB" sz="18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Grant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a:solidFill>
                            <a:schemeClr val="tx1"/>
                          </a:solidFill>
                          <a:latin typeface="Arial" panose="020B0604020202020204" pitchFamily="34" charset="0"/>
                          <a:cs typeface="Arial" panose="020B0604020202020204" pitchFamily="34" charset="0"/>
                        </a:rPr>
                        <a:t>Voucher</a:t>
                      </a:r>
                    </a:p>
                  </a:txBody>
                  <a:tcPr>
                    <a:solidFill>
                      <a:schemeClr val="bg1"/>
                    </a:solidFill>
                  </a:tcPr>
                </a:tc>
                <a:extLst>
                  <a:ext uri="{0D108BD9-81ED-4DB2-BD59-A6C34878D82A}">
                    <a16:rowId xmlns:a16="http://schemas.microsoft.com/office/drawing/2014/main" val="4148746508"/>
                  </a:ext>
                </a:extLst>
              </a:tr>
            </a:tbl>
          </a:graphicData>
        </a:graphic>
      </p:graphicFrame>
    </p:spTree>
    <p:extLst>
      <p:ext uri="{BB962C8B-B14F-4D97-AF65-F5344CB8AC3E}">
        <p14:creationId xmlns:p14="http://schemas.microsoft.com/office/powerpoint/2010/main" val="348187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84825" y="1004253"/>
            <a:ext cx="11035663" cy="5324535"/>
          </a:xfrm>
          <a:prstGeom prst="rect">
            <a:avLst/>
          </a:prstGeom>
          <a:noFill/>
        </p:spPr>
        <p:txBody>
          <a:bodyPr wrap="square" lIns="91440" tIns="45720" rIns="91440" bIns="45720" rtlCol="0" anchor="t">
            <a:spAutoFit/>
          </a:bodyPr>
          <a:lstStyle/>
          <a:p>
            <a:pPr marL="285750" indent="-285750">
              <a:buFont typeface="Arial"/>
              <a:buChar char="•"/>
            </a:pPr>
            <a:r>
              <a:rPr lang="en-GB" sz="1700" b="1">
                <a:latin typeface="Arial"/>
                <a:cs typeface="Arial"/>
              </a:rPr>
              <a:t>£220 million additional funding 2021-2022  - </a:t>
            </a:r>
            <a:r>
              <a:rPr lang="en-GB" sz="1700">
                <a:latin typeface="Arial"/>
                <a:cs typeface="Arial"/>
              </a:rPr>
              <a:t>move away from ESIF and </a:t>
            </a:r>
            <a:r>
              <a:rPr lang="en-GB" sz="1700">
                <a:latin typeface="Arial"/>
                <a:ea typeface="+mn-lt"/>
                <a:cs typeface="Arial"/>
              </a:rPr>
              <a:t>prepare for the UK Shared Prosperity Fund (UKSPF) -</a:t>
            </a:r>
            <a:r>
              <a:rPr lang="en-GB" sz="1700" b="1">
                <a:latin typeface="Arial"/>
                <a:ea typeface="+mn-lt"/>
                <a:cs typeface="Arial"/>
              </a:rPr>
              <a:t> Funds are distinct </a:t>
            </a:r>
            <a:r>
              <a:rPr lang="en-GB" sz="1700">
                <a:latin typeface="Arial"/>
                <a:ea typeface="+mn-lt"/>
                <a:cs typeface="Arial"/>
              </a:rPr>
              <a:t>in regard to design, eligibility and duration.  </a:t>
            </a:r>
            <a:r>
              <a:rPr lang="en-GB" sz="1700">
                <a:latin typeface="Arial"/>
                <a:cs typeface="Arial"/>
              </a:rPr>
              <a:t> </a:t>
            </a:r>
            <a:endParaRPr lang="en-US" sz="1700">
              <a:latin typeface="Arial"/>
              <a:cs typeface="Arial"/>
            </a:endParaRPr>
          </a:p>
          <a:p>
            <a:pPr marL="285750" indent="-285750">
              <a:buFont typeface="Arial" panose="020B0604020202020204" pitchFamily="34" charset="0"/>
              <a:buChar char="•"/>
            </a:pPr>
            <a:endParaRPr lang="en-US" sz="1700"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a:cs typeface="Arial"/>
              </a:rPr>
              <a:t>Supports communities to pilot programmes and new approaches</a:t>
            </a:r>
            <a:r>
              <a:rPr lang="en-GB" sz="1700">
                <a:latin typeface="Arial"/>
                <a:cs typeface="Arial"/>
              </a:rPr>
              <a:t> ahead of UKSPF, to better support people and communities in need across the UK. </a:t>
            </a:r>
          </a:p>
          <a:p>
            <a:pPr marL="285750"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700" b="1">
                <a:latin typeface="Arial"/>
                <a:ea typeface="+mn-lt"/>
                <a:cs typeface="Arial"/>
              </a:rPr>
              <a:t>Supports innovative responses to local challenges, local need - </a:t>
            </a:r>
            <a:r>
              <a:rPr lang="en-GB" sz="1700">
                <a:latin typeface="Arial"/>
                <a:ea typeface="+mn-lt"/>
                <a:cs typeface="Arial"/>
              </a:rPr>
              <a:t>urban, rural, coastal areas. </a:t>
            </a:r>
          </a:p>
          <a:p>
            <a:pPr marL="285750" indent="-285750">
              <a:buFont typeface="Arial" panose="020B0604020202020204" pitchFamily="34" charset="0"/>
              <a:buChar char="•"/>
            </a:pPr>
            <a:endParaRPr lang="en-GB" altLang="en-US" sz="170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700" b="1">
                <a:latin typeface="Arial"/>
                <a:cs typeface="Arial"/>
              </a:rPr>
              <a:t>Offers an opportunity to establish a new way of working between UK Government and places.</a:t>
            </a:r>
            <a:endParaRPr lang="en-GB" sz="1700">
              <a:latin typeface="Calibri"/>
              <a:cs typeface="Calibri"/>
            </a:endParaRPr>
          </a:p>
          <a:p>
            <a:pPr marL="285750" indent="-285750">
              <a:buFont typeface="Arial" panose="020B0604020202020204" pitchFamily="34" charset="0"/>
              <a:buChar char="•"/>
            </a:pPr>
            <a:endParaRPr lang="en-GB" sz="1700">
              <a:latin typeface="Arial"/>
              <a:cs typeface="Arial"/>
            </a:endParaRPr>
          </a:p>
          <a:p>
            <a:pPr marL="285750" indent="-285750">
              <a:buFont typeface="Arial" panose="020B0604020202020204" pitchFamily="34" charset="0"/>
              <a:buChar char="•"/>
            </a:pPr>
            <a:r>
              <a:rPr lang="en-GB" sz="1700" b="1">
                <a:latin typeface="Arial"/>
                <a:cs typeface="Arial"/>
              </a:rPr>
              <a:t>Test greater integration of types of interventions and greater flexibility between investment themes </a:t>
            </a:r>
            <a:r>
              <a:rPr lang="en-GB" sz="1700">
                <a:latin typeface="Arial"/>
                <a:cs typeface="Arial"/>
              </a:rPr>
              <a:t>than places could have under EU funding arrangements.</a:t>
            </a:r>
            <a:endParaRPr lang="en-GB" sz="1700">
              <a:ea typeface="+mn-lt"/>
              <a:cs typeface="+mn-lt"/>
            </a:endParaRPr>
          </a:p>
          <a:p>
            <a:pPr marL="285750" indent="-285750">
              <a:buFont typeface="Arial,Sans-Serif" panose="020B0604020202020204" pitchFamily="34" charset="0"/>
              <a:buChar char="•"/>
            </a:pPr>
            <a:endParaRPr lang="en-GB" sz="1700">
              <a:latin typeface="Arial"/>
              <a:cs typeface="Arial"/>
            </a:endParaRPr>
          </a:p>
          <a:p>
            <a:pPr marL="285750" indent="-285750">
              <a:buFont typeface="Arial,Sans-Serif" panose="020B0604020202020204" pitchFamily="34" charset="0"/>
              <a:buChar char="•"/>
            </a:pPr>
            <a:r>
              <a:rPr lang="en-GB" sz="1700">
                <a:latin typeface="Arial"/>
                <a:cs typeface="Arial"/>
              </a:rPr>
              <a:t>Innovative thinking, flexibility, across investment priorities: </a:t>
            </a:r>
            <a:endParaRPr lang="en-US" sz="1700">
              <a:latin typeface="Arial"/>
              <a:cs typeface="Arial"/>
            </a:endParaRPr>
          </a:p>
          <a:p>
            <a:pPr marL="742950" lvl="1" indent="-285750">
              <a:buFont typeface="Arial,Sans-Serif" panose="020B0604020202020204" pitchFamily="34" charset="0"/>
              <a:buChar char="•"/>
            </a:pPr>
            <a:r>
              <a:rPr lang="en-GB" sz="1700" b="1">
                <a:latin typeface="Arial"/>
                <a:cs typeface="Arial"/>
              </a:rPr>
              <a:t>Investment in skills </a:t>
            </a:r>
            <a:endParaRPr lang="en-US" sz="1700">
              <a:latin typeface="Arial"/>
              <a:cs typeface="Arial"/>
            </a:endParaRPr>
          </a:p>
          <a:p>
            <a:pPr marL="742950" lvl="1" indent="-285750">
              <a:buFont typeface="Arial,Sans-Serif" panose="020B0604020202020204" pitchFamily="34" charset="0"/>
              <a:buChar char="•"/>
            </a:pPr>
            <a:r>
              <a:rPr lang="en-GB" sz="1700" b="1">
                <a:latin typeface="Arial"/>
                <a:cs typeface="Arial"/>
              </a:rPr>
              <a:t>Investment for local business </a:t>
            </a:r>
            <a:endParaRPr lang="en-US" sz="1700">
              <a:latin typeface="Arial"/>
              <a:cs typeface="Arial"/>
            </a:endParaRPr>
          </a:p>
          <a:p>
            <a:pPr marL="742950" lvl="1" indent="-285750">
              <a:buFont typeface="Arial,Sans-Serif" panose="020B0604020202020204" pitchFamily="34" charset="0"/>
              <a:buChar char="•"/>
            </a:pPr>
            <a:r>
              <a:rPr lang="en-GB" sz="1700" b="1">
                <a:latin typeface="Arial"/>
                <a:cs typeface="Arial"/>
              </a:rPr>
              <a:t>Investment in communities and place </a:t>
            </a:r>
            <a:endParaRPr lang="en-US" sz="1700">
              <a:latin typeface="Arial"/>
              <a:cs typeface="Arial"/>
            </a:endParaRPr>
          </a:p>
          <a:p>
            <a:pPr marL="742950" lvl="1" indent="-285750">
              <a:buFont typeface="Arial,Sans-Serif" panose="020B0604020202020204" pitchFamily="34" charset="0"/>
              <a:buChar char="•"/>
            </a:pPr>
            <a:r>
              <a:rPr lang="en-GB" sz="1700" b="1">
                <a:latin typeface="Arial"/>
                <a:cs typeface="Arial"/>
              </a:rPr>
              <a:t>Supporting people into employment </a:t>
            </a:r>
            <a:endParaRPr lang="en-US" sz="1700">
              <a:latin typeface="Arial"/>
              <a:ea typeface="+mn-lt"/>
              <a:cs typeface="Arial"/>
            </a:endParaRPr>
          </a:p>
          <a:p>
            <a:pPr marL="285750" indent="-285750">
              <a:buFont typeface="Arial" panose="020B0604020202020204" pitchFamily="34" charset="0"/>
              <a:buChar char="•"/>
            </a:pPr>
            <a:endParaRPr lang="en-GB" sz="170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solidFill>
                <a:srgbClr val="0000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174005"/>
            <a:ext cx="11382518" cy="584775"/>
          </a:xfrm>
          <a:prstGeom prst="rect">
            <a:avLst/>
          </a:prstGeom>
          <a:noFill/>
        </p:spPr>
        <p:txBody>
          <a:bodyPr wrap="square" lIns="91440" tIns="45720" rIns="91440" bIns="45720" rtlCol="0" anchor="t">
            <a:spAutoFit/>
          </a:bodyPr>
          <a:lstStyle/>
          <a:p>
            <a:r>
              <a:rPr lang="en-GB" sz="3200" b="1">
                <a:solidFill>
                  <a:schemeClr val="tx1">
                    <a:lumMod val="65000"/>
                    <a:lumOff val="35000"/>
                  </a:schemeClr>
                </a:solidFill>
                <a:latin typeface="Arial"/>
                <a:cs typeface="Arial"/>
              </a:rPr>
              <a:t>What is the UK Community Renewal Fund (UKCRF) </a:t>
            </a:r>
            <a:endParaRPr lang="en-GB" sz="3200" b="1">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431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3" name="Picture 2" descr="Logo&#10;&#10;Description automatically generated with medium confidence">
            <a:extLst>
              <a:ext uri="{FF2B5EF4-FFF2-40B4-BE49-F238E27FC236}">
                <a16:creationId xmlns:a16="http://schemas.microsoft.com/office/drawing/2014/main" id="{D23DEEC3-3EF5-4CF4-B148-BE04D817B941}"/>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1474828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a:solidFill>
                  <a:schemeClr val="tx1">
                    <a:lumMod val="65000"/>
                    <a:lumOff val="35000"/>
                  </a:schemeClr>
                </a:solidFill>
                <a:latin typeface="Arial" panose="020B0604020202020204" pitchFamily="34" charset="0"/>
                <a:cs typeface="Arial" panose="020B0604020202020204" pitchFamily="34" charset="0"/>
              </a:rPr>
              <a:t>Outputs and Outcomes </a:t>
            </a:r>
            <a:r>
              <a:rPr lang="en-GB" sz="3200" b="1">
                <a:solidFill>
                  <a:srgbClr val="00838B"/>
                </a:solidFill>
                <a:latin typeface="Arial" panose="020B0604020202020204" pitchFamily="34" charset="0"/>
                <a:cs typeface="Arial" panose="020B0604020202020204" pitchFamily="34" charset="0"/>
              </a:rPr>
              <a:t>(Annex A)</a:t>
            </a:r>
            <a:endParaRPr lang="en-GB" sz="3200" b="1">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6" name="Picture 5" descr="Logo&#10;&#10;Description automatically generated with medium confidence">
            <a:extLst>
              <a:ext uri="{FF2B5EF4-FFF2-40B4-BE49-F238E27FC236}">
                <a16:creationId xmlns:a16="http://schemas.microsoft.com/office/drawing/2014/main" id="{68FE6342-A163-436B-9C8B-33AC2E3A76C1}"/>
              </a:ext>
            </a:extLst>
          </p:cNvPr>
          <p:cNvPicPr>
            <a:picLocks noChangeAspect="1"/>
          </p:cNvPicPr>
          <p:nvPr/>
        </p:nvPicPr>
        <p:blipFill>
          <a:blip r:embed="rId5"/>
          <a:stretch>
            <a:fillRect/>
          </a:stretch>
        </p:blipFill>
        <p:spPr>
          <a:xfrm>
            <a:off x="4372354" y="5880979"/>
            <a:ext cx="1618491" cy="899162"/>
          </a:xfrm>
          <a:prstGeom prst="rect">
            <a:avLst/>
          </a:prstGeom>
        </p:spPr>
      </p:pic>
      <p:graphicFrame>
        <p:nvGraphicFramePr>
          <p:cNvPr id="2" name="Table 2">
            <a:extLst>
              <a:ext uri="{FF2B5EF4-FFF2-40B4-BE49-F238E27FC236}">
                <a16:creationId xmlns:a16="http://schemas.microsoft.com/office/drawing/2014/main" id="{6DB913E9-8D42-43A6-B67F-840428787127}"/>
              </a:ext>
            </a:extLst>
          </p:cNvPr>
          <p:cNvGraphicFramePr>
            <a:graphicFrameLocks noGrp="1"/>
          </p:cNvGraphicFramePr>
          <p:nvPr>
            <p:extLst>
              <p:ext uri="{D42A27DB-BD31-4B8C-83A1-F6EECF244321}">
                <p14:modId xmlns:p14="http://schemas.microsoft.com/office/powerpoint/2010/main" val="2178415065"/>
              </p:ext>
            </p:extLst>
          </p:nvPr>
        </p:nvGraphicFramePr>
        <p:xfrm>
          <a:off x="509041" y="1174161"/>
          <a:ext cx="11257885" cy="4709160"/>
        </p:xfrm>
        <a:graphic>
          <a:graphicData uri="http://schemas.openxmlformats.org/drawingml/2006/table">
            <a:tbl>
              <a:tblPr firstRow="1" bandRow="1">
                <a:tableStyleId>{D7AC3CCA-C797-4891-BE02-D94E43425B78}</a:tableStyleId>
              </a:tblPr>
              <a:tblGrid>
                <a:gridCol w="2251577">
                  <a:extLst>
                    <a:ext uri="{9D8B030D-6E8A-4147-A177-3AD203B41FA5}">
                      <a16:colId xmlns:a16="http://schemas.microsoft.com/office/drawing/2014/main" val="2096225137"/>
                    </a:ext>
                  </a:extLst>
                </a:gridCol>
                <a:gridCol w="2251577">
                  <a:extLst>
                    <a:ext uri="{9D8B030D-6E8A-4147-A177-3AD203B41FA5}">
                      <a16:colId xmlns:a16="http://schemas.microsoft.com/office/drawing/2014/main" val="3352817751"/>
                    </a:ext>
                  </a:extLst>
                </a:gridCol>
                <a:gridCol w="2303892">
                  <a:extLst>
                    <a:ext uri="{9D8B030D-6E8A-4147-A177-3AD203B41FA5}">
                      <a16:colId xmlns:a16="http://schemas.microsoft.com/office/drawing/2014/main" val="51415818"/>
                    </a:ext>
                  </a:extLst>
                </a:gridCol>
                <a:gridCol w="2199262">
                  <a:extLst>
                    <a:ext uri="{9D8B030D-6E8A-4147-A177-3AD203B41FA5}">
                      <a16:colId xmlns:a16="http://schemas.microsoft.com/office/drawing/2014/main" val="2227327714"/>
                    </a:ext>
                  </a:extLst>
                </a:gridCol>
                <a:gridCol w="2251577">
                  <a:extLst>
                    <a:ext uri="{9D8B030D-6E8A-4147-A177-3AD203B41FA5}">
                      <a16:colId xmlns:a16="http://schemas.microsoft.com/office/drawing/2014/main" val="1834285139"/>
                    </a:ext>
                  </a:extLst>
                </a:gridCol>
              </a:tblGrid>
              <a:tr h="370840">
                <a:tc>
                  <a:txBody>
                    <a:bodyPr/>
                    <a:lstStyle/>
                    <a:p>
                      <a:r>
                        <a:rPr lang="en-GB" sz="1500" b="0">
                          <a:solidFill>
                            <a:schemeClr val="tx1"/>
                          </a:solidFill>
                          <a:latin typeface="Arial" panose="020B0604020202020204" pitchFamily="34" charset="0"/>
                          <a:cs typeface="Arial" panose="020B0604020202020204" pitchFamily="34" charset="0"/>
                        </a:rPr>
                        <a:t>People in education/training following support</a:t>
                      </a:r>
                    </a:p>
                  </a:txBody>
                  <a:tcPr>
                    <a:solidFill>
                      <a:srgbClr val="D0F2F4"/>
                    </a:solidFill>
                  </a:tcPr>
                </a:tc>
                <a:tc>
                  <a:txBody>
                    <a:bodyPr/>
                    <a:lstStyle/>
                    <a:p>
                      <a:r>
                        <a:rPr lang="en-GB" sz="1500" b="0">
                          <a:solidFill>
                            <a:schemeClr val="tx1"/>
                          </a:solidFill>
                          <a:latin typeface="Arial" panose="020B0604020202020204" pitchFamily="34" charset="0"/>
                          <a:cs typeface="Arial" panose="020B0604020202020204" pitchFamily="34" charset="0"/>
                        </a:rPr>
                        <a:t>People gaining a qualification following support</a:t>
                      </a:r>
                    </a:p>
                  </a:txBody>
                  <a:tcPr>
                    <a:solidFill>
                      <a:srgbClr val="D0F2F4"/>
                    </a:solidFill>
                  </a:tcPr>
                </a:tc>
                <a:tc>
                  <a:txBody>
                    <a:bodyPr/>
                    <a:lstStyle/>
                    <a:p>
                      <a:r>
                        <a:rPr lang="en-GB" sz="1500" b="0">
                          <a:solidFill>
                            <a:schemeClr val="tx1"/>
                          </a:solidFill>
                          <a:latin typeface="Arial" panose="020B0604020202020204" pitchFamily="34" charset="0"/>
                          <a:cs typeface="Arial" panose="020B0604020202020204" pitchFamily="34" charset="0"/>
                        </a:rPr>
                        <a:t>People engaged in job searching following support </a:t>
                      </a:r>
                    </a:p>
                  </a:txBody>
                  <a:tcPr>
                    <a:solidFill>
                      <a:srgbClr val="D0F2F4"/>
                    </a:solidFill>
                  </a:tcPr>
                </a:tc>
                <a:tc>
                  <a:txBody>
                    <a:bodyPr/>
                    <a:lstStyle/>
                    <a:p>
                      <a:r>
                        <a:rPr lang="en-GB" sz="1500" b="0">
                          <a:solidFill>
                            <a:schemeClr val="tx1"/>
                          </a:solidFill>
                          <a:latin typeface="Arial" panose="020B0604020202020204" pitchFamily="34" charset="0"/>
                          <a:cs typeface="Arial" panose="020B0604020202020204" pitchFamily="34" charset="0"/>
                        </a:rPr>
                        <a:t>People engaged in life skills support following interventions</a:t>
                      </a:r>
                    </a:p>
                  </a:txBody>
                  <a:tcPr>
                    <a:solidFill>
                      <a:srgbClr val="D0F2F4"/>
                    </a:solidFill>
                  </a:tcPr>
                </a:tc>
                <a:tc>
                  <a:txBody>
                    <a:bodyPr/>
                    <a:lstStyle/>
                    <a:p>
                      <a:r>
                        <a:rPr lang="en-GB" sz="1500" b="0">
                          <a:solidFill>
                            <a:schemeClr val="tx1"/>
                          </a:solidFill>
                          <a:latin typeface="Arial" panose="020B0604020202020204" pitchFamily="34" charset="0"/>
                          <a:cs typeface="Arial" panose="020B0604020202020204" pitchFamily="34" charset="0"/>
                        </a:rPr>
                        <a:t>Economically inactive individuals engaging with benefits system following support.</a:t>
                      </a:r>
                    </a:p>
                  </a:txBody>
                  <a:tcPr>
                    <a:solidFill>
                      <a:srgbClr val="D0F2F4"/>
                    </a:solidFill>
                  </a:tcPr>
                </a:tc>
                <a:extLst>
                  <a:ext uri="{0D108BD9-81ED-4DB2-BD59-A6C34878D82A}">
                    <a16:rowId xmlns:a16="http://schemas.microsoft.com/office/drawing/2014/main" val="171293963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Businesses introducing new products to the market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Businesses introducing new products to the firm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Employment increase in supported businesses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Jobs safeguarded as a result of support </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Number of new businesses created as a result of support </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extLst>
                  <a:ext uri="{0D108BD9-81ED-4DB2-BD59-A6C34878D82A}">
                    <a16:rowId xmlns:a16="http://schemas.microsoft.com/office/drawing/2014/main" val="4148746508"/>
                  </a:ext>
                </a:extLst>
              </a:tr>
              <a:tr h="370840">
                <a:tc>
                  <a:txBody>
                    <a:bodyPr/>
                    <a:lstStyle/>
                    <a:p>
                      <a:r>
                        <a:rPr lang="en-GB" sz="1500" b="0">
                          <a:solidFill>
                            <a:schemeClr val="tx1"/>
                          </a:solidFill>
                          <a:latin typeface="Arial" panose="020B0604020202020204" pitchFamily="34" charset="0"/>
                          <a:cs typeface="Arial" panose="020B0604020202020204" pitchFamily="34" charset="0"/>
                        </a:rPr>
                        <a:t>Premises with improved digital connectivity as a result of support</a:t>
                      </a: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Organisations engaged in knowledge transfer activity following support </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r>
                        <a:rPr lang="en-GB" sz="1500" b="0">
                          <a:solidFill>
                            <a:schemeClr val="tx1"/>
                          </a:solidFill>
                          <a:latin typeface="Arial" panose="020B0604020202020204" pitchFamily="34" charset="0"/>
                          <a:cs typeface="Arial" panose="020B0604020202020204" pitchFamily="34" charset="0"/>
                        </a:rPr>
                        <a:t>Estimated Carbon dioxide equivalent reductions as a result of support </a:t>
                      </a: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Investment attracted as a result of support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500" b="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Innovation plans developed as a result of support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extLst>
                  <a:ext uri="{0D108BD9-81ED-4DB2-BD59-A6C34878D82A}">
                    <a16:rowId xmlns:a16="http://schemas.microsoft.com/office/drawing/2014/main" val="162405459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Decarbonisation plans developed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Total surface area of green/ blue infrastructure added or improved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Increase in footfall as a result of support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500" b="0">
                        <a:solidFill>
                          <a:schemeClr val="tx1"/>
                        </a:solidFill>
                        <a:latin typeface="Arial" panose="020B0604020202020204" pitchFamily="34" charset="0"/>
                        <a:cs typeface="Arial" panose="020B0604020202020204" pitchFamily="34" charset="0"/>
                      </a:endParaRP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Increase in visitor numbers as a result of support</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500" b="0">
                          <a:solidFill>
                            <a:schemeClr val="tx1"/>
                          </a:solidFill>
                          <a:latin typeface="Arial" panose="020B0604020202020204" pitchFamily="34" charset="0"/>
                          <a:cs typeface="Arial" panose="020B0604020202020204" pitchFamily="34" charset="0"/>
                        </a:rPr>
                        <a:t>Buildings built or renovated as a result of support </a:t>
                      </a:r>
                    </a:p>
                    <a:p>
                      <a:endParaRPr lang="en-GB" sz="1500" b="0">
                        <a:solidFill>
                          <a:schemeClr val="tx1"/>
                        </a:solidFill>
                        <a:latin typeface="Arial" panose="020B0604020202020204" pitchFamily="34" charset="0"/>
                        <a:cs typeface="Arial" panose="020B0604020202020204" pitchFamily="34" charset="0"/>
                      </a:endParaRPr>
                    </a:p>
                  </a:txBody>
                  <a:tcPr>
                    <a:solidFill>
                      <a:srgbClr val="D0F2F4"/>
                    </a:solidFill>
                  </a:tcPr>
                </a:tc>
                <a:extLst>
                  <a:ext uri="{0D108BD9-81ED-4DB2-BD59-A6C34878D82A}">
                    <a16:rowId xmlns:a16="http://schemas.microsoft.com/office/drawing/2014/main" val="3770589754"/>
                  </a:ext>
                </a:extLst>
              </a:tr>
            </a:tbl>
          </a:graphicData>
        </a:graphic>
      </p:graphicFrame>
    </p:spTree>
    <p:extLst>
      <p:ext uri="{BB962C8B-B14F-4D97-AF65-F5344CB8AC3E}">
        <p14:creationId xmlns:p14="http://schemas.microsoft.com/office/powerpoint/2010/main" val="1935579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5715" y="821136"/>
            <a:ext cx="12036815" cy="5360185"/>
          </a:xfrm>
          <a:prstGeom prst="rect">
            <a:avLst/>
          </a:prstGeom>
          <a:noFill/>
        </p:spPr>
        <p:txBody>
          <a:bodyPr wrap="square" rtlCol="0">
            <a:spAutoFit/>
          </a:bodyPr>
          <a:lstStyle/>
          <a:p>
            <a:pPr lvl="2" fontAlgn="base">
              <a:spcBef>
                <a:spcPct val="0"/>
              </a:spcBef>
              <a:spcAft>
                <a:spcPct val="0"/>
              </a:spcAft>
            </a:pPr>
            <a:endParaRPr lang="en-GB" sz="1700">
              <a:solidFill>
                <a:prstClr val="black"/>
              </a:solidFill>
              <a:latin typeface="Arial" panose="020B0604020202020204" pitchFamily="34" charset="0"/>
              <a:cs typeface="Arial" panose="020B0604020202020204" pitchFamily="34" charset="0"/>
            </a:endParaRPr>
          </a:p>
          <a:p>
            <a:pPr lvl="1"/>
            <a:r>
              <a:rPr lang="en-US" sz="1800" b="1">
                <a:solidFill>
                  <a:srgbClr val="524E4E"/>
                </a:solidFill>
                <a:latin typeface="Arial" panose="020B0604020202020204" pitchFamily="34" charset="0"/>
                <a:cs typeface="Arial" panose="020B0604020202020204" pitchFamily="34" charset="0"/>
              </a:rPr>
              <a:t>Strategic Fit (25/100 – max 100%)</a:t>
            </a:r>
            <a:endParaRPr lang="en-GB" altLang="en-US" sz="1700">
              <a:solidFill>
                <a:prstClr val="black"/>
              </a:solidFill>
              <a:latin typeface="Arial" panose="020B0604020202020204" pitchFamily="34" charset="0"/>
              <a:cs typeface="Arial" panose="020B0604020202020204" pitchFamily="34" charset="0"/>
            </a:endParaRPr>
          </a:p>
          <a:p>
            <a:pPr lvl="1"/>
            <a:r>
              <a:rPr lang="en-US" sz="1700">
                <a:effectLst/>
                <a:latin typeface="Arial" panose="020B0604020202020204" pitchFamily="34" charset="0"/>
                <a:ea typeface="Calibri" panose="020F0502020204030204" pitchFamily="34" charset="0"/>
                <a:cs typeface="Times New Roman" panose="02020603050405020304" pitchFamily="18" charset="0"/>
              </a:rPr>
              <a:t>1.  Level of contribution</a:t>
            </a:r>
            <a:r>
              <a:rPr lang="en-US" sz="1700" spc="245">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to local needs</a:t>
            </a:r>
            <a:r>
              <a:rPr lang="en-US" sz="1700" spc="280">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 relevant local</a:t>
            </a:r>
            <a:r>
              <a:rPr lang="en-US" sz="1700" spc="15">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plans and with evidence</a:t>
            </a:r>
            <a:r>
              <a:rPr lang="en-US" sz="1700" spc="285">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of local</a:t>
            </a:r>
            <a:r>
              <a:rPr lang="en-US" sz="1700" spc="-5">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support.</a:t>
            </a:r>
          </a:p>
          <a:p>
            <a:pPr lvl="1"/>
            <a:r>
              <a:rPr lang="en-US" sz="1700">
                <a:effectLst/>
                <a:latin typeface="Arial" panose="020B0604020202020204" pitchFamily="34" charset="0"/>
                <a:ea typeface="Calibri" panose="020F0502020204030204" pitchFamily="34" charset="0"/>
                <a:cs typeface="Times New Roman" panose="02020603050405020304" pitchFamily="18" charset="0"/>
              </a:rPr>
              <a:t>2.  Level of contribution</a:t>
            </a:r>
            <a:r>
              <a:rPr lang="en-US" sz="1700" spc="255">
                <a:effectLst/>
                <a:latin typeface="Arial" panose="020B0604020202020204" pitchFamily="34" charset="0"/>
                <a:ea typeface="Calibri" panose="020F0502020204030204" pitchFamily="34" charset="0"/>
                <a:cs typeface="Times New Roman" panose="02020603050405020304" pitchFamily="18" charset="0"/>
              </a:rPr>
              <a:t> </a:t>
            </a:r>
            <a:r>
              <a:rPr lang="en-US" sz="1700">
                <a:effectLst/>
                <a:latin typeface="Arial" panose="020B0604020202020204" pitchFamily="34" charset="0"/>
                <a:ea typeface="Calibri" panose="020F0502020204030204" pitchFamily="34" charset="0"/>
                <a:cs typeface="Times New Roman" panose="02020603050405020304" pitchFamily="18" charset="0"/>
              </a:rPr>
              <a:t>to an articulated IP </a:t>
            </a:r>
          </a:p>
          <a:p>
            <a:pPr lvl="1"/>
            <a:r>
              <a:rPr lang="en-US" sz="1700">
                <a:latin typeface="Arial" panose="020B0604020202020204" pitchFamily="34" charset="0"/>
                <a:cs typeface="Times New Roman" panose="02020603050405020304" pitchFamily="18" charset="0"/>
              </a:rPr>
              <a:t>3.  E</a:t>
            </a:r>
            <a:r>
              <a:rPr lang="en-US" sz="1700">
                <a:effectLst/>
                <a:latin typeface="Arial" panose="020B0604020202020204" pitchFamily="34" charset="0"/>
                <a:ea typeface="Calibri" panose="020F0502020204030204" pitchFamily="34" charset="0"/>
                <a:cs typeface="Times New Roman" panose="02020603050405020304" pitchFamily="18" charset="0"/>
              </a:rPr>
              <a:t>xtent of contribution to net zero objectives or wider environmental considerations</a:t>
            </a:r>
          </a:p>
          <a:p>
            <a:pPr lvl="1"/>
            <a:r>
              <a:rPr lang="en-US" sz="1700">
                <a:latin typeface="Arial" panose="020B0604020202020204" pitchFamily="34" charset="0"/>
                <a:ea typeface="Calibri" panose="020F0502020204030204" pitchFamily="34" charset="0"/>
                <a:cs typeface="Times New Roman" panose="02020603050405020304" pitchFamily="18" charset="0"/>
              </a:rPr>
              <a:t>4. </a:t>
            </a:r>
            <a:r>
              <a:rPr lang="en-GB" sz="1700">
                <a:effectLst/>
                <a:latin typeface="Arial" panose="020B0604020202020204" pitchFamily="34" charset="0"/>
                <a:ea typeface="Calibri" panose="020F0502020204030204" pitchFamily="34" charset="0"/>
                <a:cs typeface="Times New Roman" panose="02020603050405020304" pitchFamily="18" charset="0"/>
              </a:rPr>
              <a:t> Extent to which the project can inform UKPSF - transferable learning or scale up for local partners/UK  Govt</a:t>
            </a:r>
          </a:p>
          <a:p>
            <a:pPr lvl="1"/>
            <a:r>
              <a:rPr lang="en-GB" sz="1700">
                <a:latin typeface="Arial" panose="020B0604020202020204" pitchFamily="34" charset="0"/>
                <a:cs typeface="Times New Roman" panose="02020603050405020304" pitchFamily="18" charset="0"/>
              </a:rPr>
              <a:t>5. </a:t>
            </a:r>
            <a:r>
              <a:rPr lang="en-US" sz="1700">
                <a:latin typeface="Arial" panose="020B0604020202020204" pitchFamily="34" charset="0"/>
                <a:cs typeface="Times New Roman" panose="02020603050405020304" pitchFamily="18" charset="0"/>
              </a:rPr>
              <a:t> Extent </a:t>
            </a:r>
            <a:r>
              <a:rPr lang="en-US" sz="1700">
                <a:effectLst/>
                <a:latin typeface="Arial" panose="020B0604020202020204" pitchFamily="34" charset="0"/>
                <a:ea typeface="Calibri" panose="020F0502020204030204" pitchFamily="34" charset="0"/>
                <a:cs typeface="Times New Roman" panose="02020603050405020304" pitchFamily="18" charset="0"/>
              </a:rPr>
              <a:t>to which demonstrates innovation in service delivery.</a:t>
            </a:r>
            <a:endParaRPr lang="en-GB" sz="1700">
              <a:latin typeface="Arial" panose="020B0604020202020204" pitchFamily="34" charset="0"/>
              <a:ea typeface="Calibri" panose="020F0502020204030204" pitchFamily="34" charset="0"/>
              <a:cs typeface="Times New Roman" panose="02020603050405020304" pitchFamily="18" charset="0"/>
            </a:endParaRPr>
          </a:p>
          <a:p>
            <a:pPr lvl="1"/>
            <a:endParaRPr lang="en-GB" sz="1700">
              <a:latin typeface="Arial" panose="020B0604020202020204" pitchFamily="34" charset="0"/>
              <a:cs typeface="Times New Roman" panose="02020603050405020304" pitchFamily="18" charset="0"/>
            </a:endParaRPr>
          </a:p>
          <a:p>
            <a:pPr lvl="1"/>
            <a:r>
              <a:rPr lang="en-US" sz="1800" b="1">
                <a:solidFill>
                  <a:srgbClr val="524E4E"/>
                </a:solidFill>
                <a:latin typeface="Arial" panose="020B0604020202020204" pitchFamily="34" charset="0"/>
                <a:cs typeface="Arial" panose="020B0604020202020204" pitchFamily="34" charset="0"/>
              </a:rPr>
              <a:t>Deliverability, effectiveness and efficiency (25/100 – max 100%) </a:t>
            </a:r>
          </a:p>
          <a:p>
            <a:pPr lvl="1"/>
            <a:r>
              <a:rPr lang="en-US">
                <a:effectLst/>
                <a:latin typeface="Arial" panose="020B0604020202020204" pitchFamily="34" charset="0"/>
                <a:ea typeface="Calibri" panose="020F0502020204030204" pitchFamily="34" charset="0"/>
                <a:cs typeface="Times New Roman" panose="02020603050405020304" pitchFamily="18" charset="0"/>
              </a:rPr>
              <a:t>1. </a:t>
            </a:r>
            <a:r>
              <a:rPr lang="en-US" sz="1700">
                <a:effectLst/>
                <a:latin typeface="Arial" panose="020B0604020202020204" pitchFamily="34" charset="0"/>
                <a:ea typeface="Calibri" panose="020F0502020204030204" pitchFamily="34" charset="0"/>
                <a:cs typeface="Arial" panose="020B0604020202020204" pitchFamily="34" charset="0"/>
              </a:rPr>
              <a:t>Can be</a:t>
            </a:r>
            <a:r>
              <a:rPr lang="en-US" sz="1700" spc="8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delivered by</a:t>
            </a:r>
            <a:r>
              <a:rPr lang="en-US" sz="1700" spc="-2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March 2022 with</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realistic milestones</a:t>
            </a:r>
            <a:r>
              <a:rPr lang="en-US" sz="1700" spc="-2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identified.</a:t>
            </a:r>
          </a:p>
          <a:p>
            <a:pPr lvl="1"/>
            <a:r>
              <a:rPr lang="en-US" sz="1700">
                <a:effectLst/>
                <a:latin typeface="Arial" panose="020B0604020202020204" pitchFamily="34" charset="0"/>
                <a:ea typeface="Calibri" panose="020F0502020204030204" pitchFamily="34" charset="0"/>
                <a:cs typeface="Arial" panose="020B0604020202020204" pitchFamily="34" charset="0"/>
              </a:rPr>
              <a:t>2. Risks identified and</a:t>
            </a:r>
            <a:r>
              <a:rPr lang="en-US" sz="1700" spc="-1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adequately</a:t>
            </a:r>
            <a:r>
              <a:rPr lang="en-US" sz="1700" spc="-1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mitigated, including</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project-level management controls.</a:t>
            </a:r>
          </a:p>
          <a:p>
            <a:pPr lvl="1"/>
            <a:r>
              <a:rPr lang="en-US" sz="1700">
                <a:effectLst/>
                <a:latin typeface="Arial" panose="020B0604020202020204" pitchFamily="34" charset="0"/>
                <a:ea typeface="Calibri" panose="020F0502020204030204" pitchFamily="34" charset="0"/>
                <a:cs typeface="Arial" panose="020B0604020202020204" pitchFamily="34" charset="0"/>
              </a:rPr>
              <a:t>3. Sets</a:t>
            </a:r>
            <a:r>
              <a:rPr lang="en-US" sz="1700" spc="9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out efficient mode</a:t>
            </a:r>
            <a:r>
              <a:rPr lang="en-US" sz="1700" spc="-2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of delivery, taking</a:t>
            </a:r>
            <a:r>
              <a:rPr lang="en-US" sz="1700" spc="-3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account of level</a:t>
            </a:r>
            <a:r>
              <a:rPr lang="en-US" sz="1700" spc="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of innovation</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proposed and will operate at</a:t>
            </a:r>
            <a:r>
              <a:rPr lang="en-US" sz="1700" spc="-40">
                <a:effectLst/>
                <a:latin typeface="Arial" panose="020B0604020202020204" pitchFamily="34" charset="0"/>
                <a:ea typeface="Calibri" panose="020F0502020204030204" pitchFamily="34" charset="0"/>
                <a:cs typeface="Arial" panose="020B0604020202020204" pitchFamily="34" charset="0"/>
              </a:rPr>
              <a:t>   </a:t>
            </a:r>
          </a:p>
          <a:p>
            <a:pPr lvl="1"/>
            <a:r>
              <a:rPr lang="en-US" sz="1700" spc="-40">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appropriate scale.</a:t>
            </a:r>
            <a:r>
              <a:rPr lang="en-US" sz="1700" spc="250">
                <a:effectLst/>
                <a:latin typeface="Arial" panose="020B0604020202020204" pitchFamily="34" charset="0"/>
                <a:ea typeface="Calibri" panose="020F0502020204030204" pitchFamily="34" charset="0"/>
                <a:cs typeface="Arial" panose="020B0604020202020204" pitchFamily="34" charset="0"/>
              </a:rPr>
              <a:t> I</a:t>
            </a:r>
            <a:r>
              <a:rPr lang="en-US" sz="1700">
                <a:effectLst/>
                <a:latin typeface="Arial" panose="020B0604020202020204" pitchFamily="34" charset="0"/>
                <a:ea typeface="Calibri" panose="020F0502020204030204" pitchFamily="34" charset="0"/>
                <a:cs typeface="Arial" panose="020B0604020202020204" pitchFamily="34" charset="0"/>
              </a:rPr>
              <a:t>ncludes</a:t>
            </a:r>
            <a:r>
              <a:rPr lang="en-US" sz="1700" spc="-1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assessment of VFM taking</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account of:</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1257300" marR="134620" lvl="2" indent="-342900">
              <a:lnSpc>
                <a:spcPct val="106000"/>
              </a:lnSpc>
              <a:buSzPts val="1200"/>
              <a:buFont typeface="Symbol" panose="05050102010706020507" pitchFamily="18" charset="2"/>
              <a:buChar char=""/>
              <a:tabLst>
                <a:tab pos="355600" algn="l"/>
              </a:tabLst>
            </a:pPr>
            <a:r>
              <a:rPr lang="en-US" sz="1700">
                <a:effectLst/>
                <a:latin typeface="Arial" panose="020B0604020202020204" pitchFamily="34" charset="0"/>
                <a:ea typeface="Symbol" panose="05050102010706020507" pitchFamily="18" charset="2"/>
                <a:cs typeface="Arial" panose="020B0604020202020204" pitchFamily="34" charset="0"/>
              </a:rPr>
              <a:t>level of</a:t>
            </a:r>
            <a:r>
              <a:rPr lang="en-US" sz="1700" spc="-30">
                <a:effectLst/>
                <a:latin typeface="Arial" panose="020B0604020202020204" pitchFamily="34" charset="0"/>
                <a:ea typeface="Symbol" panose="05050102010706020507" pitchFamily="18" charset="2"/>
                <a:cs typeface="Arial" panose="020B0604020202020204" pitchFamily="34" charset="0"/>
              </a:rPr>
              <a:t> </a:t>
            </a:r>
            <a:r>
              <a:rPr lang="en-US" sz="1700">
                <a:effectLst/>
                <a:latin typeface="Arial" panose="020B0604020202020204" pitchFamily="34" charset="0"/>
                <a:ea typeface="Symbol" panose="05050102010706020507" pitchFamily="18" charset="2"/>
                <a:cs typeface="Arial" panose="020B0604020202020204" pitchFamily="34" charset="0"/>
              </a:rPr>
              <a:t>contribution to programme</a:t>
            </a:r>
            <a:r>
              <a:rPr lang="en-US" sz="1700" spc="-15">
                <a:effectLst/>
                <a:latin typeface="Arial" panose="020B0604020202020204" pitchFamily="34" charset="0"/>
                <a:ea typeface="Symbol" panose="05050102010706020507" pitchFamily="18" charset="2"/>
                <a:cs typeface="Arial" panose="020B0604020202020204" pitchFamily="34" charset="0"/>
              </a:rPr>
              <a:t> </a:t>
            </a:r>
            <a:r>
              <a:rPr lang="en-US" sz="1700">
                <a:effectLst/>
                <a:latin typeface="Arial" panose="020B0604020202020204" pitchFamily="34" charset="0"/>
                <a:ea typeface="Symbol" panose="05050102010706020507" pitchFamily="18" charset="2"/>
                <a:cs typeface="Arial" panose="020B0604020202020204" pitchFamily="34" charset="0"/>
              </a:rPr>
              <a:t>outputs for funding</a:t>
            </a:r>
            <a:r>
              <a:rPr lang="en-US" sz="1700" spc="-15">
                <a:effectLst/>
                <a:latin typeface="Arial" panose="020B0604020202020204" pitchFamily="34" charset="0"/>
                <a:ea typeface="Symbol" panose="05050102010706020507" pitchFamily="18" charset="2"/>
                <a:cs typeface="Arial" panose="020B0604020202020204" pitchFamily="34" charset="0"/>
              </a:rPr>
              <a:t> </a:t>
            </a:r>
            <a:r>
              <a:rPr lang="en-US" sz="1700">
                <a:effectLst/>
                <a:latin typeface="Arial" panose="020B0604020202020204" pitchFamily="34" charset="0"/>
                <a:ea typeface="Symbol" panose="05050102010706020507" pitchFamily="18" charset="2"/>
                <a:cs typeface="Arial" panose="020B0604020202020204" pitchFamily="34" charset="0"/>
              </a:rPr>
              <a:t>sought</a:t>
            </a:r>
            <a:endParaRPr lang="en-GB" sz="1700">
              <a:latin typeface="Arial" panose="020B0604020202020204" pitchFamily="34" charset="0"/>
              <a:ea typeface="Symbol" panose="05050102010706020507" pitchFamily="18" charset="2"/>
              <a:cs typeface="Arial" panose="020B0604020202020204" pitchFamily="34" charset="0"/>
            </a:endParaRPr>
          </a:p>
          <a:p>
            <a:pPr marL="1257300" marR="134620" lvl="2" indent="-342900">
              <a:lnSpc>
                <a:spcPct val="106000"/>
              </a:lnSpc>
              <a:buSzPts val="1200"/>
              <a:buFont typeface="Symbol" panose="05050102010706020507" pitchFamily="18" charset="2"/>
              <a:buChar char=""/>
              <a:tabLst>
                <a:tab pos="355600" algn="l"/>
              </a:tabLst>
            </a:pPr>
            <a:r>
              <a:rPr lang="en-US" sz="1700">
                <a:effectLst/>
                <a:latin typeface="Arial" panose="020B0604020202020204" pitchFamily="34" charset="0"/>
                <a:ea typeface="Calibri" panose="020F0502020204030204" pitchFamily="34" charset="0"/>
                <a:cs typeface="Arial" panose="020B0604020202020204" pitchFamily="34" charset="0"/>
              </a:rPr>
              <a:t>amount of</a:t>
            </a:r>
            <a:r>
              <a:rPr lang="en-US" sz="1700" spc="-4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match funding/leverage to</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err="1">
                <a:effectLst/>
                <a:latin typeface="Arial" panose="020B0604020202020204" pitchFamily="34" charset="0"/>
                <a:ea typeface="Calibri" panose="020F0502020204030204" pitchFamily="34" charset="0"/>
                <a:cs typeface="Arial" panose="020B0604020202020204" pitchFamily="34" charset="0"/>
              </a:rPr>
              <a:t>maximise</a:t>
            </a:r>
            <a:r>
              <a:rPr lang="en-US" sz="1700">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impact (not</a:t>
            </a:r>
            <a:r>
              <a:rPr lang="en-US" sz="1700" spc="-3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applicable to</a:t>
            </a:r>
            <a:r>
              <a:rPr lang="en-US" sz="1700" spc="-1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employment interventions).</a:t>
            </a:r>
          </a:p>
          <a:p>
            <a:pPr marR="134620" lvl="1">
              <a:lnSpc>
                <a:spcPct val="106000"/>
              </a:lnSpc>
              <a:buSzPts val="1200"/>
              <a:tabLst>
                <a:tab pos="355600" algn="l"/>
              </a:tabLst>
            </a:pPr>
            <a:r>
              <a:rPr lang="en-US" sz="1700">
                <a:effectLst/>
                <a:latin typeface="Arial" panose="020B0604020202020204" pitchFamily="34" charset="0"/>
                <a:ea typeface="Calibri" panose="020F0502020204030204" pitchFamily="34" charset="0"/>
                <a:cs typeface="Arial" panose="020B0604020202020204" pitchFamily="34" charset="0"/>
              </a:rPr>
              <a:t>4. That the project</a:t>
            </a:r>
            <a:r>
              <a:rPr lang="en-US" sz="1700" spc="20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would not</a:t>
            </a:r>
            <a:r>
              <a:rPr lang="en-US" sz="1700" spc="33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proceed</a:t>
            </a:r>
            <a:r>
              <a:rPr lang="en-US" sz="1700" spc="8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without funding or could only</a:t>
            </a:r>
            <a:r>
              <a:rPr lang="en-US" sz="1700" spc="15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be delivered on a</a:t>
            </a:r>
            <a:r>
              <a:rPr lang="en-US" sz="1700" spc="15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smaller scale.</a:t>
            </a:r>
            <a:endParaRPr lang="en-US" sz="1700">
              <a:latin typeface="Arial" panose="020B0604020202020204" pitchFamily="34" charset="0"/>
              <a:ea typeface="Calibri" panose="020F0502020204030204" pitchFamily="34" charset="0"/>
              <a:cs typeface="Arial" panose="020B0604020202020204" pitchFamily="34" charset="0"/>
            </a:endParaRPr>
          </a:p>
          <a:p>
            <a:pPr marR="134620" lvl="1">
              <a:lnSpc>
                <a:spcPct val="106000"/>
              </a:lnSpc>
              <a:buSzPts val="1200"/>
              <a:tabLst>
                <a:tab pos="355600" algn="l"/>
              </a:tabLst>
            </a:pPr>
            <a:r>
              <a:rPr lang="en-US" sz="1700">
                <a:effectLst/>
                <a:latin typeface="Arial" panose="020B0604020202020204" pitchFamily="34" charset="0"/>
                <a:ea typeface="Calibri" panose="020F0502020204030204" pitchFamily="34" charset="0"/>
                <a:cs typeface="Arial" panose="020B0604020202020204" pitchFamily="34" charset="0"/>
              </a:rPr>
              <a:t>5. An effective</a:t>
            </a:r>
            <a:r>
              <a:rPr lang="en-US" sz="1700" spc="95">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monitoring and evaluation</a:t>
            </a:r>
            <a:r>
              <a:rPr lang="en-US" sz="1700" spc="-3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strategy has been identified</a:t>
            </a:r>
            <a:r>
              <a:rPr lang="en-US" sz="1700" spc="-30">
                <a:effectLst/>
                <a:latin typeface="Arial" panose="020B0604020202020204" pitchFamily="34" charset="0"/>
                <a:ea typeface="Calibri" panose="020F0502020204030204" pitchFamily="34" charset="0"/>
                <a:cs typeface="Arial" panose="020B0604020202020204" pitchFamily="34" charset="0"/>
              </a:rPr>
              <a:t> </a:t>
            </a:r>
            <a:r>
              <a:rPr lang="en-US" sz="1700">
                <a:effectLst/>
                <a:latin typeface="Arial" panose="020B0604020202020204" pitchFamily="34" charset="0"/>
                <a:ea typeface="Calibri" panose="020F0502020204030204" pitchFamily="34" charset="0"/>
                <a:cs typeface="Arial" panose="020B0604020202020204" pitchFamily="34" charset="0"/>
              </a:rPr>
              <a:t>for the project.</a:t>
            </a:r>
          </a:p>
          <a:p>
            <a:pPr marL="800100" lvl="1" indent="-342900">
              <a:buFont typeface="Arial" panose="020B0604020202020204" pitchFamily="34" charset="0"/>
              <a:buChar char="•"/>
            </a:pPr>
            <a:endParaRPr lang="en-GB" sz="1700">
              <a:latin typeface="Arial" panose="020B0604020202020204" pitchFamily="34" charset="0"/>
              <a:cs typeface="Arial" panose="020B0604020202020204" pitchFamily="34" charset="0"/>
            </a:endParaRPr>
          </a:p>
          <a:p>
            <a:endParaRPr lang="en-US" sz="1700" b="1">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524E4E"/>
                </a:solidFill>
                <a:latin typeface="Arial" panose="020B0604020202020204" pitchFamily="34" charset="0"/>
                <a:cs typeface="Arial" panose="020B0604020202020204" pitchFamily="34" charset="0"/>
              </a:rPr>
              <a:t>Assessment Criteria </a:t>
            </a:r>
            <a:endParaRPr lang="en-US" sz="3000" i="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778A7682-4CD1-4A75-932C-76BB36136863}"/>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100060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778A7682-4CD1-4A75-932C-76BB36136863}"/>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92013" y="760016"/>
            <a:ext cx="11797663" cy="5062924"/>
          </a:xfrm>
          <a:prstGeom prst="rect">
            <a:avLst/>
          </a:prstGeom>
          <a:noFill/>
        </p:spPr>
        <p:txBody>
          <a:bodyPr wrap="square" rtlCol="0">
            <a:spAutoFit/>
          </a:bodyPr>
          <a:lstStyle/>
          <a:p>
            <a:pPr lvl="1"/>
            <a:endParaRPr lang="en-US">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r>
              <a:rPr lang="en-GB" sz="1800">
                <a:latin typeface="Arial" panose="020B0604020202020204" pitchFamily="34" charset="0"/>
                <a:cs typeface="Arial" panose="020B0604020202020204" pitchFamily="34" charset="0"/>
              </a:rPr>
              <a:t>Each sub-criteria is given a </a:t>
            </a:r>
            <a:r>
              <a:rPr lang="en-GB" sz="1800" b="1">
                <a:latin typeface="Arial" panose="020B0604020202020204" pitchFamily="34" charset="0"/>
                <a:cs typeface="Arial" panose="020B0604020202020204" pitchFamily="34" charset="0"/>
              </a:rPr>
              <a:t>mark out of 5</a:t>
            </a:r>
            <a:r>
              <a:rPr lang="en-GB" sz="1800">
                <a:latin typeface="Arial" panose="020B0604020202020204" pitchFamily="34" charset="0"/>
                <a:cs typeface="Arial" panose="020B0604020202020204" pitchFamily="34" charset="0"/>
              </a:rPr>
              <a:t>.  These are summed with </a:t>
            </a:r>
            <a:r>
              <a:rPr lang="en-GB" sz="1800" b="1">
                <a:latin typeface="Arial" panose="020B0604020202020204" pitchFamily="34" charset="0"/>
                <a:cs typeface="Arial" panose="020B0604020202020204" pitchFamily="34" charset="0"/>
              </a:rPr>
              <a:t>equal weighting</a:t>
            </a:r>
            <a:r>
              <a:rPr lang="en-GB" sz="1800">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800">
                <a:latin typeface="Arial" panose="020B0604020202020204" pitchFamily="34" charset="0"/>
                <a:cs typeface="Arial" panose="020B0604020202020204" pitchFamily="34" charset="0"/>
              </a:rPr>
              <a:t>Converted to a percentage score (e.g. a maximum of 25 would give a score of 100%).</a:t>
            </a:r>
          </a:p>
          <a:p>
            <a:pPr marL="742950" lvl="1"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800">
                <a:latin typeface="Arial" panose="020B0604020202020204" pitchFamily="34" charset="0"/>
                <a:cs typeface="Arial" panose="020B0604020202020204" pitchFamily="34" charset="0"/>
              </a:rPr>
              <a:t>Selected in order of a </a:t>
            </a:r>
            <a:r>
              <a:rPr lang="en-GB" sz="1800" b="1">
                <a:latin typeface="Arial" panose="020B0604020202020204" pitchFamily="34" charset="0"/>
                <a:cs typeface="Arial" panose="020B0604020202020204" pitchFamily="34" charset="0"/>
              </a:rPr>
              <a:t>combined percentage score </a:t>
            </a:r>
            <a:r>
              <a:rPr lang="en-GB" sz="1800">
                <a:latin typeface="Arial" panose="020B0604020202020204" pitchFamily="34" charset="0"/>
                <a:cs typeface="Arial" panose="020B0604020202020204" pitchFamily="34" charset="0"/>
              </a:rPr>
              <a:t>(</a:t>
            </a:r>
            <a:r>
              <a:rPr lang="en-GB" sz="1800" err="1">
                <a:latin typeface="Arial" panose="020B0604020202020204" pitchFamily="34" charset="0"/>
                <a:cs typeface="Arial" panose="020B0604020202020204" pitchFamily="34" charset="0"/>
              </a:rPr>
              <a:t>ie</a:t>
            </a:r>
            <a:r>
              <a:rPr lang="en-GB" sz="1800">
                <a:latin typeface="Arial" panose="020B0604020202020204" pitchFamily="34" charset="0"/>
                <a:cs typeface="Arial" panose="020B0604020202020204" pitchFamily="34" charset="0"/>
              </a:rPr>
              <a:t> out of 100)</a:t>
            </a:r>
          </a:p>
          <a:p>
            <a:pPr marL="742950" lvl="1"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800" b="1">
                <a:latin typeface="Arial" panose="020B0604020202020204" pitchFamily="34" charset="0"/>
                <a:cs typeface="Arial" panose="020B0604020202020204" pitchFamily="34" charset="0"/>
              </a:rPr>
              <a:t>Bandings</a:t>
            </a:r>
          </a:p>
          <a:p>
            <a:pPr lvl="2"/>
            <a:r>
              <a:rPr lang="en-GB">
                <a:latin typeface="Arial" panose="020B0604020202020204" pitchFamily="34" charset="0"/>
                <a:cs typeface="Arial" panose="020B0604020202020204" pitchFamily="34" charset="0"/>
              </a:rPr>
              <a:t>A - Projects 80% + in both assessment areas and predominantly focus on </a:t>
            </a:r>
            <a:r>
              <a:rPr lang="en-GB" b="1">
                <a:latin typeface="Arial" panose="020B0604020202020204" pitchFamily="34" charset="0"/>
                <a:cs typeface="Arial" panose="020B0604020202020204" pitchFamily="34" charset="0"/>
              </a:rPr>
              <a:t>priority places</a:t>
            </a:r>
            <a:r>
              <a:rPr lang="en-GB">
                <a:latin typeface="Arial" panose="020B0604020202020204" pitchFamily="34" charset="0"/>
                <a:cs typeface="Arial" panose="020B0604020202020204" pitchFamily="34" charset="0"/>
              </a:rPr>
              <a:t>.</a:t>
            </a:r>
          </a:p>
          <a:p>
            <a:pPr lvl="2"/>
            <a:r>
              <a:rPr lang="en-GB" sz="1800">
                <a:latin typeface="Arial" panose="020B0604020202020204" pitchFamily="34" charset="0"/>
                <a:cs typeface="Arial" panose="020B0604020202020204" pitchFamily="34" charset="0"/>
              </a:rPr>
              <a:t>B - </a:t>
            </a:r>
            <a:r>
              <a:rPr lang="en-GB">
                <a:latin typeface="Arial" panose="020B0604020202020204" pitchFamily="34" charset="0"/>
                <a:cs typeface="Arial" panose="020B0604020202020204" pitchFamily="34" charset="0"/>
              </a:rPr>
              <a:t>Projects 80% + in both assessment areas and </a:t>
            </a:r>
            <a:r>
              <a:rPr lang="en-GB" b="1">
                <a:latin typeface="Arial" panose="020B0604020202020204" pitchFamily="34" charset="0"/>
                <a:cs typeface="Arial" panose="020B0604020202020204" pitchFamily="34" charset="0"/>
              </a:rPr>
              <a:t>do not </a:t>
            </a:r>
            <a:r>
              <a:rPr lang="en-GB">
                <a:latin typeface="Arial" panose="020B0604020202020204" pitchFamily="34" charset="0"/>
                <a:cs typeface="Arial" panose="020B0604020202020204" pitchFamily="34" charset="0"/>
              </a:rPr>
              <a:t>predominantly focus on </a:t>
            </a:r>
            <a:r>
              <a:rPr lang="en-GB" b="1">
                <a:latin typeface="Arial" panose="020B0604020202020204" pitchFamily="34" charset="0"/>
                <a:cs typeface="Arial" panose="020B0604020202020204" pitchFamily="34" charset="0"/>
              </a:rPr>
              <a:t>priority places</a:t>
            </a:r>
            <a:r>
              <a:rPr lang="en-GB">
                <a:latin typeface="Arial" panose="020B0604020202020204" pitchFamily="34" charset="0"/>
                <a:cs typeface="Arial" panose="020B0604020202020204" pitchFamily="34" charset="0"/>
              </a:rPr>
              <a:t>.</a:t>
            </a:r>
          </a:p>
          <a:p>
            <a:pPr lvl="2"/>
            <a:r>
              <a:rPr lang="en-GB" sz="1800">
                <a:latin typeface="Arial" panose="020B0604020202020204" pitchFamily="34" charset="0"/>
                <a:cs typeface="Arial" panose="020B0604020202020204" pitchFamily="34" charset="0"/>
              </a:rPr>
              <a:t>C - </a:t>
            </a:r>
            <a:r>
              <a:rPr lang="en-GB">
                <a:latin typeface="Arial" panose="020B0604020202020204" pitchFamily="34" charset="0"/>
                <a:cs typeface="Arial" panose="020B0604020202020204" pitchFamily="34" charset="0"/>
              </a:rPr>
              <a:t>Projects 50% + in both assessment areas and predominantly focus on </a:t>
            </a:r>
            <a:r>
              <a:rPr lang="en-GB" b="1">
                <a:latin typeface="Arial" panose="020B0604020202020204" pitchFamily="34" charset="0"/>
                <a:cs typeface="Arial" panose="020B0604020202020204" pitchFamily="34" charset="0"/>
              </a:rPr>
              <a:t>priority places</a:t>
            </a:r>
            <a:r>
              <a:rPr lang="en-GB">
                <a:latin typeface="Arial" panose="020B0604020202020204" pitchFamily="34" charset="0"/>
                <a:cs typeface="Arial" panose="020B0604020202020204" pitchFamily="34" charset="0"/>
              </a:rPr>
              <a:t>.</a:t>
            </a:r>
          </a:p>
          <a:p>
            <a:endParaRPr lang="en-US" sz="1700" b="1">
              <a:solidFill>
                <a:srgbClr val="4B4B4D"/>
              </a:solidFill>
              <a:latin typeface="Arial"/>
              <a:cs typeface="Arial"/>
            </a:endParaRPr>
          </a:p>
          <a:p>
            <a:r>
              <a:rPr lang="en-US" sz="1700" b="1">
                <a:solidFill>
                  <a:srgbClr val="4B4B4D"/>
                </a:solidFill>
                <a:latin typeface="Arial"/>
                <a:cs typeface="Arial"/>
              </a:rPr>
              <a:t>	</a:t>
            </a:r>
            <a:r>
              <a:rPr lang="en-US" sz="2000" b="1">
                <a:solidFill>
                  <a:srgbClr val="4B4B4D"/>
                </a:solidFill>
                <a:latin typeface="Arial"/>
                <a:cs typeface="Arial"/>
              </a:rPr>
              <a:t>For example – Project A</a:t>
            </a:r>
          </a:p>
          <a:p>
            <a:endParaRPr lang="en-US" sz="2000" b="1">
              <a:solidFill>
                <a:srgbClr val="4B4B4D"/>
              </a:solidFill>
              <a:latin typeface="Arial"/>
              <a:cs typeface="Arial"/>
            </a:endParaRPr>
          </a:p>
          <a:p>
            <a:r>
              <a:rPr lang="en-US" sz="1700" b="1">
                <a:solidFill>
                  <a:srgbClr val="4B4B4D"/>
                </a:solidFill>
                <a:latin typeface="Arial"/>
                <a:cs typeface="Arial"/>
              </a:rPr>
              <a:t>	-  70% on strategic fit achieved</a:t>
            </a:r>
          </a:p>
          <a:p>
            <a:r>
              <a:rPr lang="en-US" sz="1700" b="1">
                <a:solidFill>
                  <a:srgbClr val="4B4B4D"/>
                </a:solidFill>
                <a:latin typeface="Arial"/>
                <a:cs typeface="Arial"/>
              </a:rPr>
              <a:t>	-  </a:t>
            </a:r>
            <a:r>
              <a:rPr lang="en-US" sz="1700" b="1" u="sng">
                <a:solidFill>
                  <a:srgbClr val="4B4B4D"/>
                </a:solidFill>
                <a:latin typeface="Arial"/>
                <a:cs typeface="Arial"/>
              </a:rPr>
              <a:t>60% on deliverability fit achieved</a:t>
            </a:r>
          </a:p>
          <a:p>
            <a:r>
              <a:rPr lang="en-US" sz="1700" b="1">
                <a:solidFill>
                  <a:srgbClr val="4B4B4D"/>
                </a:solidFill>
                <a:latin typeface="Arial"/>
                <a:cs typeface="Arial"/>
              </a:rPr>
              <a:t>	</a:t>
            </a:r>
            <a:r>
              <a:rPr lang="en-US" sz="1700" b="1">
                <a:solidFill>
                  <a:srgbClr val="00838B"/>
                </a:solidFill>
                <a:latin typeface="Arial"/>
                <a:cs typeface="Arial"/>
              </a:rPr>
              <a:t>=  Combined score of 65% overall</a:t>
            </a:r>
          </a:p>
          <a:p>
            <a:endParaRPr lang="en-US" sz="1700" b="1">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524E4E"/>
                </a:solidFill>
                <a:latin typeface="Arial" panose="020B0604020202020204" pitchFamily="34" charset="0"/>
                <a:cs typeface="Arial" panose="020B0604020202020204" pitchFamily="34" charset="0"/>
              </a:rPr>
              <a:t>Assessment Criteria – Calculation</a:t>
            </a:r>
            <a:endParaRPr lang="en-US" sz="3000" i="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29372" y="758654"/>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Tree>
    <p:extLst>
      <p:ext uri="{BB962C8B-B14F-4D97-AF65-F5344CB8AC3E}">
        <p14:creationId xmlns:p14="http://schemas.microsoft.com/office/powerpoint/2010/main" val="1820709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844619"/>
            <a:ext cx="11797663" cy="5847755"/>
          </a:xfrm>
          <a:prstGeom prst="rect">
            <a:avLst/>
          </a:prstGeom>
          <a:noFill/>
        </p:spPr>
        <p:txBody>
          <a:bodyPr wrap="square" rtlCol="0">
            <a:spAutoFit/>
          </a:bodyPr>
          <a:lstStyle/>
          <a:p>
            <a:pPr marL="742950" lvl="1" indent="-285750" fontAlgn="base">
              <a:spcBef>
                <a:spcPct val="0"/>
              </a:spcBef>
              <a:spcAft>
                <a:spcPct val="0"/>
              </a:spcAft>
              <a:buFont typeface="Arial" panose="020B0604020202020204" pitchFamily="34" charset="0"/>
              <a:buChar char="•"/>
            </a:pPr>
            <a:r>
              <a:rPr lang="en-GB" altLang="en-US" sz="1700" b="1">
                <a:solidFill>
                  <a:prstClr val="black"/>
                </a:solidFill>
                <a:latin typeface="Arial" panose="020B0604020202020204" pitchFamily="34" charset="0"/>
                <a:cs typeface="Arial" panose="020B0604020202020204" pitchFamily="34" charset="0"/>
              </a:rPr>
              <a:t>Read all the applicable guidance! And check off against the Gateway criteria.</a:t>
            </a:r>
          </a:p>
          <a:p>
            <a:pPr marL="742950" lvl="1" indent="-285750" fontAlgn="base">
              <a:spcBef>
                <a:spcPct val="0"/>
              </a:spcBef>
              <a:spcAft>
                <a:spcPct val="0"/>
              </a:spcAft>
              <a:buFont typeface="Arial" panose="020B0604020202020204" pitchFamily="34" charset="0"/>
              <a:buChar char="•"/>
            </a:pPr>
            <a:endParaRPr lang="en-US"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Use the right form and attach the three Annexes.</a:t>
            </a:r>
          </a:p>
          <a:p>
            <a:pPr marL="742950" lvl="1"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Answer all sections of the application form. </a:t>
            </a:r>
          </a:p>
          <a:p>
            <a:pPr marL="742950" lvl="1"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Do not attach appendices or include links to websites – as per the Govt guidance.</a:t>
            </a:r>
          </a:p>
          <a:p>
            <a:pPr marL="742950" lvl="1"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Ensure your proposal meets </a:t>
            </a:r>
            <a:r>
              <a:rPr lang="en-GB" altLang="en-US" sz="1700">
                <a:latin typeface="Arial" panose="020B0604020202020204" pitchFamily="34" charset="0"/>
                <a:cs typeface="Arial" panose="020B0604020202020204" pitchFamily="34" charset="0"/>
              </a:rPr>
              <a:t>the specifics of the Invitation to Bid.</a:t>
            </a:r>
          </a:p>
          <a:p>
            <a:pPr marL="742950" lvl="1"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Ensure you keep to all hard word count limits of the application form  - we will check for fairness !</a:t>
            </a:r>
          </a:p>
          <a:p>
            <a:pPr marL="742950" lvl="1"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altLang="en-US" sz="1700">
                <a:solidFill>
                  <a:prstClr val="black"/>
                </a:solidFill>
                <a:latin typeface="Arial" panose="020B0604020202020204" pitchFamily="34" charset="0"/>
                <a:cs typeface="Arial" panose="020B0604020202020204" pitchFamily="34" charset="0"/>
              </a:rPr>
              <a:t>Submit on time, to the right place and in right format (Word)! </a:t>
            </a:r>
          </a:p>
          <a:p>
            <a:pPr marL="742950" lvl="1" indent="-285750" fontAlgn="base">
              <a:spcBef>
                <a:spcPct val="0"/>
              </a:spcBef>
              <a:spcAft>
                <a:spcPct val="0"/>
              </a:spcAft>
              <a:buFont typeface="Arial" panose="020B0604020202020204" pitchFamily="34" charset="0"/>
              <a:buChar char="•"/>
            </a:pPr>
            <a:endParaRPr lang="en-GB" sz="1700" b="1">
              <a:solidFill>
                <a:prstClr val="black"/>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1">
                <a:solidFill>
                  <a:srgbClr val="00838B"/>
                </a:solidFill>
                <a:latin typeface="Arial" panose="020B0604020202020204" pitchFamily="34" charset="0"/>
                <a:cs typeface="Arial" panose="020B0604020202020204" pitchFamily="34" charset="0"/>
              </a:rPr>
              <a:t>Send applications to the correct mailbox </a:t>
            </a:r>
            <a:r>
              <a:rPr lang="en-GB" sz="1700" b="0" i="0">
                <a:solidFill>
                  <a:srgbClr val="17243D"/>
                </a:solidFill>
                <a:effectLst/>
                <a:latin typeface="Arial" panose="020B0604020202020204" pitchFamily="34" charset="0"/>
                <a:cs typeface="Arial" panose="020B0604020202020204" pitchFamily="34" charset="0"/>
                <a:hlinkClick r:id="rId3"/>
              </a:rPr>
              <a:t>WestYorkshireCRFapplications@westyorks-ca.gov.uk</a:t>
            </a:r>
            <a:r>
              <a:rPr lang="en-GB" sz="1700">
                <a:solidFill>
                  <a:srgbClr val="17243D"/>
                </a:solidFill>
                <a:latin typeface="Arial" panose="020B0604020202020204" pitchFamily="34" charset="0"/>
                <a:cs typeface="Arial" panose="020B0604020202020204" pitchFamily="34" charset="0"/>
              </a:rPr>
              <a:t> </a:t>
            </a:r>
          </a:p>
          <a:p>
            <a:pPr marL="742950" lvl="1" indent="-285750" fontAlgn="base">
              <a:spcBef>
                <a:spcPct val="0"/>
              </a:spcBef>
              <a:spcAft>
                <a:spcPct val="0"/>
              </a:spcAft>
              <a:buFont typeface="Arial" panose="020B0604020202020204" pitchFamily="34" charset="0"/>
              <a:buChar char="•"/>
            </a:pPr>
            <a:endParaRPr lang="en-GB" sz="1700" b="1" i="0">
              <a:solidFill>
                <a:srgbClr val="17243D"/>
              </a:solidFill>
              <a:effectLst/>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1" i="0">
                <a:solidFill>
                  <a:srgbClr val="17243D"/>
                </a:solidFill>
                <a:effectLst/>
                <a:latin typeface="Arial" panose="020B0604020202020204" pitchFamily="34" charset="0"/>
                <a:cs typeface="Arial" panose="020B0604020202020204" pitchFamily="34" charset="0"/>
              </a:rPr>
              <a:t>DO NOT MISS THE DEADLINE</a:t>
            </a:r>
          </a:p>
          <a:p>
            <a:pPr marL="742950" lvl="1" indent="-285750" fontAlgn="base">
              <a:spcBef>
                <a:spcPct val="0"/>
              </a:spcBef>
              <a:spcAft>
                <a:spcPct val="0"/>
              </a:spcAft>
              <a:buFont typeface="Arial" panose="020B0604020202020204" pitchFamily="34" charset="0"/>
              <a:buChar char="•"/>
            </a:pPr>
            <a:endParaRPr lang="en-GB" sz="1700" b="1">
              <a:solidFill>
                <a:srgbClr val="17243D"/>
              </a:solidFill>
              <a:latin typeface="Arial" panose="020B0604020202020204" pitchFamily="34" charset="0"/>
              <a:cs typeface="Arial" panose="020B0604020202020204" pitchFamily="34" charset="0"/>
            </a:endParaRPr>
          </a:p>
          <a:p>
            <a:pPr marL="742950" lvl="1" indent="-285750" fontAlgn="base">
              <a:spcBef>
                <a:spcPct val="0"/>
              </a:spcBef>
              <a:spcAft>
                <a:spcPct val="0"/>
              </a:spcAft>
              <a:buFont typeface="Arial" panose="020B0604020202020204" pitchFamily="34" charset="0"/>
              <a:buChar char="•"/>
            </a:pPr>
            <a:r>
              <a:rPr lang="en-GB" sz="1700" b="0" i="0">
                <a:solidFill>
                  <a:srgbClr val="17243D"/>
                </a:solidFill>
                <a:effectLst/>
                <a:latin typeface="Arial" panose="020B0604020202020204" pitchFamily="34" charset="0"/>
                <a:cs typeface="Arial" panose="020B0604020202020204" pitchFamily="34" charset="0"/>
              </a:rPr>
              <a:t>Send enquires to </a:t>
            </a:r>
            <a:r>
              <a:rPr lang="en-GB" sz="1700" b="0" i="0">
                <a:solidFill>
                  <a:srgbClr val="17243D"/>
                </a:solidFill>
                <a:effectLst/>
                <a:latin typeface="Arial" panose="020B0604020202020204" pitchFamily="34" charset="0"/>
                <a:cs typeface="Arial" panose="020B0604020202020204" pitchFamily="34" charset="0"/>
                <a:hlinkClick r:id="rId4"/>
              </a:rPr>
              <a:t>WestYorkshireCRFenquires@westyorks-ca.gov.uk</a:t>
            </a:r>
            <a:endParaRPr lang="en-GB" sz="1700" b="1" i="0">
              <a:solidFill>
                <a:srgbClr val="17243D"/>
              </a:solidFill>
              <a:effectLst/>
              <a:latin typeface="Arial" panose="020B0604020202020204" pitchFamily="34" charset="0"/>
              <a:cs typeface="Arial" panose="020B0604020202020204" pitchFamily="34" charset="0"/>
            </a:endParaRPr>
          </a:p>
          <a:p>
            <a:pPr marL="1200150" lvl="2" indent="-285750" fontAlgn="base">
              <a:spcBef>
                <a:spcPct val="0"/>
              </a:spcBef>
              <a:spcAft>
                <a:spcPct val="0"/>
              </a:spcAft>
              <a:buFont typeface="Arial" panose="020B0604020202020204" pitchFamily="34" charset="0"/>
              <a:buChar char="•"/>
            </a:pPr>
            <a:endParaRPr lang="en-GB" altLang="en-US" sz="1700">
              <a:solidFill>
                <a:prstClr val="black"/>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GB" sz="1700">
              <a:latin typeface="Arial" panose="020B0604020202020204" pitchFamily="34" charset="0"/>
              <a:cs typeface="Arial" panose="020B0604020202020204" pitchFamily="34" charset="0"/>
            </a:endParaRPr>
          </a:p>
          <a:p>
            <a:endParaRPr lang="en-US" sz="1700" b="1">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524E4E"/>
                </a:solidFill>
                <a:latin typeface="Arial" panose="020B0604020202020204" pitchFamily="34" charset="0"/>
                <a:cs typeface="Arial" panose="020B0604020202020204" pitchFamily="34" charset="0"/>
              </a:rPr>
              <a:t>Application top tips – Getting the basics right</a:t>
            </a:r>
            <a:endParaRPr lang="en-US" sz="3000" i="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778A7682-4CD1-4A75-932C-76BB36136863}"/>
              </a:ext>
            </a:extLst>
          </p:cNvPr>
          <p:cNvPicPr>
            <a:picLocks noChangeAspect="1"/>
          </p:cNvPicPr>
          <p:nvPr/>
        </p:nvPicPr>
        <p:blipFill>
          <a:blip r:embed="rId7"/>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86026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39152" y="939605"/>
            <a:ext cx="11797663" cy="4047262"/>
          </a:xfrm>
          <a:prstGeom prst="rect">
            <a:avLst/>
          </a:prstGeom>
          <a:noFill/>
        </p:spPr>
        <p:txBody>
          <a:bodyPr wrap="square" rtlCol="0">
            <a:spAutoFit/>
          </a:bodyPr>
          <a:lstStyle/>
          <a:p>
            <a:r>
              <a:rPr lang="en-US" sz="1700" b="1">
                <a:latin typeface="Arial"/>
                <a:cs typeface="Arial"/>
              </a:rPr>
              <a:t>	</a:t>
            </a:r>
            <a:r>
              <a:rPr lang="en-US" sz="2400" b="1">
                <a:latin typeface="Arial"/>
                <a:cs typeface="Arial"/>
              </a:rPr>
              <a:t>The application form is trying to ascertain</a:t>
            </a:r>
          </a:p>
          <a:p>
            <a:pPr marL="285750" indent="-285750" defTabSz="914400" fontAlgn="base">
              <a:spcBef>
                <a:spcPct val="0"/>
              </a:spcBef>
              <a:spcAft>
                <a:spcPct val="0"/>
              </a:spcAft>
              <a:buFont typeface="Arial" panose="020B0604020202020204" pitchFamily="34" charset="0"/>
              <a:buChar char="•"/>
            </a:pPr>
            <a:endParaRPr lang="en-GB" altLang="en-US" kern="0">
              <a:solidFill>
                <a:srgbClr val="000000"/>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What</a:t>
            </a:r>
            <a:r>
              <a:rPr lang="en-GB">
                <a:solidFill>
                  <a:prstClr val="black"/>
                </a:solidFill>
                <a:latin typeface="Arial" panose="020B0604020202020204" pitchFamily="34" charset="0"/>
                <a:cs typeface="Arial" panose="020B0604020202020204" pitchFamily="34" charset="0"/>
              </a:rPr>
              <a:t> – the project will deliver, activities etc… </a:t>
            </a:r>
          </a:p>
          <a:p>
            <a:pPr marL="742950" lvl="1" indent="-285750" defTabSz="914400">
              <a:buFont typeface="Arial" panose="020B0604020202020204" pitchFamily="34" charset="0"/>
              <a:buChar char="•"/>
            </a:pPr>
            <a:endParaRPr lang="en-GB" b="1">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How</a:t>
            </a:r>
            <a:r>
              <a:rPr lang="en-GB">
                <a:solidFill>
                  <a:prstClr val="black"/>
                </a:solidFill>
                <a:latin typeface="Arial" panose="020B0604020202020204" pitchFamily="34" charset="0"/>
                <a:cs typeface="Arial" panose="020B0604020202020204" pitchFamily="34" charset="0"/>
              </a:rPr>
              <a:t> – procurement / staff resources…</a:t>
            </a:r>
          </a:p>
          <a:p>
            <a:pPr lvl="1" defTabSz="914400"/>
            <a:endParaRPr lang="en-GB" b="1">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Who</a:t>
            </a:r>
            <a:r>
              <a:rPr lang="en-GB">
                <a:solidFill>
                  <a:prstClr val="black"/>
                </a:solidFill>
                <a:latin typeface="Arial" panose="020B0604020202020204" pitchFamily="34" charset="0"/>
                <a:cs typeface="Arial" panose="020B0604020202020204" pitchFamily="34" charset="0"/>
              </a:rPr>
              <a:t> – will do what, how managed and delivered</a:t>
            </a:r>
          </a:p>
          <a:p>
            <a:pPr marL="742950" lvl="1" indent="-285750" defTabSz="914400">
              <a:buFont typeface="Arial" panose="020B0604020202020204" pitchFamily="34" charset="0"/>
              <a:buChar char="•"/>
            </a:pPr>
            <a:endParaRPr lang="en-GB" b="1">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When</a:t>
            </a:r>
            <a:r>
              <a:rPr lang="en-GB">
                <a:solidFill>
                  <a:prstClr val="black"/>
                </a:solidFill>
                <a:latin typeface="Arial" panose="020B0604020202020204" pitchFamily="34" charset="0"/>
                <a:cs typeface="Arial" panose="020B0604020202020204" pitchFamily="34" charset="0"/>
              </a:rPr>
              <a:t> – will activity start / stop, clear realistic milestones</a:t>
            </a:r>
          </a:p>
          <a:p>
            <a:pPr marL="742950" lvl="1" indent="-285750" defTabSz="914400">
              <a:buFont typeface="Arial" panose="020B0604020202020204" pitchFamily="34" charset="0"/>
              <a:buChar char="•"/>
            </a:pPr>
            <a:endParaRPr lang="en-GB" b="1">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How much </a:t>
            </a:r>
            <a:r>
              <a:rPr lang="en-GB">
                <a:solidFill>
                  <a:prstClr val="black"/>
                </a:solidFill>
                <a:latin typeface="Arial" panose="020B0604020202020204" pitchFamily="34" charset="0"/>
                <a:cs typeface="Arial" panose="020B0604020202020204" pitchFamily="34" charset="0"/>
              </a:rPr>
              <a:t>– and what is the money being spent on</a:t>
            </a:r>
          </a:p>
          <a:p>
            <a:pPr marL="742950" lvl="1" indent="-285750" defTabSz="914400">
              <a:buFont typeface="Arial" panose="020B0604020202020204" pitchFamily="34" charset="0"/>
              <a:buChar char="•"/>
            </a:pPr>
            <a:endParaRPr lang="en-GB" b="1">
              <a:solidFill>
                <a:prstClr val="black"/>
              </a:solidFill>
              <a:latin typeface="Arial" panose="020B0604020202020204" pitchFamily="34" charset="0"/>
              <a:cs typeface="Arial" panose="020B0604020202020204" pitchFamily="34" charset="0"/>
            </a:endParaRPr>
          </a:p>
          <a:p>
            <a:pPr marL="742950" lvl="1" indent="-285750" defTabSz="914400">
              <a:buFont typeface="Arial" panose="020B0604020202020204" pitchFamily="34" charset="0"/>
              <a:buChar char="•"/>
            </a:pPr>
            <a:r>
              <a:rPr lang="en-GB" b="1">
                <a:solidFill>
                  <a:prstClr val="black"/>
                </a:solidFill>
                <a:latin typeface="Arial" panose="020B0604020202020204" pitchFamily="34" charset="0"/>
                <a:cs typeface="Arial" panose="020B0604020202020204" pitchFamily="34" charset="0"/>
              </a:rPr>
              <a:t>Why</a:t>
            </a:r>
            <a:r>
              <a:rPr lang="en-GB">
                <a:solidFill>
                  <a:prstClr val="black"/>
                </a:solidFill>
                <a:latin typeface="Arial" panose="020B0604020202020204" pitchFamily="34" charset="0"/>
                <a:cs typeface="Arial" panose="020B0604020202020204" pitchFamily="34" charset="0"/>
              </a:rPr>
              <a:t> – what will it achieve in terms of impacts and outcomes </a:t>
            </a:r>
          </a:p>
          <a:p>
            <a:endParaRPr lang="en-US" sz="1700" b="1">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524E4E"/>
                </a:solidFill>
                <a:latin typeface="Arial" panose="020B0604020202020204" pitchFamily="34" charset="0"/>
                <a:cs typeface="Arial" panose="020B0604020202020204" pitchFamily="34" charset="0"/>
              </a:rPr>
              <a:t>Application top tips</a:t>
            </a:r>
            <a:endParaRPr lang="en-US" sz="3000" i="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4B4202A6-1788-4EE0-BB7A-B5A93F696C4E}"/>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75933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2912" y="1144232"/>
            <a:ext cx="11510144" cy="5953296"/>
          </a:xfrm>
          <a:prstGeom prst="rect">
            <a:avLst/>
          </a:prstGeom>
          <a:noFill/>
        </p:spPr>
        <p:txBody>
          <a:bodyPr wrap="square" rtlCol="0">
            <a:spAutoFit/>
          </a:bodyPr>
          <a:lstStyle/>
          <a:p>
            <a:pPr marL="285750" indent="-285750" algn="l">
              <a:buFont typeface="Arial" panose="020B0604020202020204" pitchFamily="34" charset="0"/>
              <a:buChar char="•"/>
            </a:pPr>
            <a:r>
              <a:rPr lang="en-GB" b="1" i="0">
                <a:solidFill>
                  <a:srgbClr val="0B0C0C"/>
                </a:solidFill>
                <a:effectLst/>
                <a:latin typeface="Arial" panose="020B0604020202020204" pitchFamily="34" charset="0"/>
                <a:cs typeface="Arial" panose="020B0604020202020204" pitchFamily="34" charset="0"/>
              </a:rPr>
              <a:t>Bids which respond holistically </a:t>
            </a:r>
            <a:r>
              <a:rPr lang="en-GB" b="0" i="0">
                <a:solidFill>
                  <a:srgbClr val="0B0C0C"/>
                </a:solidFill>
                <a:effectLst/>
                <a:latin typeface="Arial" panose="020B0604020202020204" pitchFamily="34" charset="0"/>
                <a:cs typeface="Arial" panose="020B0604020202020204" pitchFamily="34" charset="0"/>
              </a:rPr>
              <a:t>to issues or challenges.</a:t>
            </a:r>
          </a:p>
          <a:p>
            <a:pPr algn="l">
              <a:buFont typeface="Arial" panose="020B0604020202020204" pitchFamily="34" charset="0"/>
              <a:buChar char="•"/>
            </a:pPr>
            <a:endParaRPr lang="en-GB" b="0" i="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Bids which evidence that the </a:t>
            </a:r>
            <a:r>
              <a:rPr lang="en-GB" i="0">
                <a:solidFill>
                  <a:srgbClr val="0B0C0C"/>
                </a:solidFill>
                <a:effectLst/>
                <a:latin typeface="Arial" panose="020B0604020202020204" pitchFamily="34" charset="0"/>
                <a:cs typeface="Arial" panose="020B0604020202020204" pitchFamily="34" charset="0"/>
              </a:rPr>
              <a:t>project </a:t>
            </a:r>
            <a:r>
              <a:rPr lang="en-GB" b="1" i="0">
                <a:solidFill>
                  <a:srgbClr val="0B0C0C"/>
                </a:solidFill>
                <a:effectLst/>
                <a:latin typeface="Arial" panose="020B0604020202020204" pitchFamily="34" charset="0"/>
                <a:cs typeface="Arial" panose="020B0604020202020204" pitchFamily="34" charset="0"/>
              </a:rPr>
              <a:t>complements and does not conflict with UK government policy</a:t>
            </a:r>
            <a:r>
              <a:rPr lang="en-GB" b="0" i="0">
                <a:solidFill>
                  <a:srgbClr val="0B0C0C"/>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endParaRPr lang="en-GB" b="0" i="0">
              <a:solidFill>
                <a:srgbClr val="0B0C0C"/>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Bids which evidence that the project </a:t>
            </a:r>
            <a:r>
              <a:rPr lang="en-GB" b="1" i="0">
                <a:solidFill>
                  <a:srgbClr val="0B0C0C"/>
                </a:solidFill>
                <a:effectLst/>
                <a:latin typeface="Arial" panose="020B0604020202020204" pitchFamily="34" charset="0"/>
                <a:cs typeface="Arial" panose="020B0604020202020204" pitchFamily="34" charset="0"/>
              </a:rPr>
              <a:t>does not duplicate other national or local provision and adds value</a:t>
            </a:r>
            <a:r>
              <a:rPr lang="en-GB" b="0" i="0">
                <a:solidFill>
                  <a:srgbClr val="0B0C0C"/>
                </a:solidFill>
                <a:effectLst/>
                <a:latin typeface="Arial" panose="020B0604020202020204" pitchFamily="34" charset="0"/>
                <a:cs typeface="Arial" panose="020B0604020202020204" pitchFamily="34" charset="0"/>
              </a:rPr>
              <a:t>.</a:t>
            </a:r>
          </a:p>
          <a:p>
            <a:pPr algn="l">
              <a:buFont typeface="Arial" panose="020B0604020202020204" pitchFamily="34" charset="0"/>
              <a:buChar char="•"/>
            </a:pPr>
            <a:endParaRPr lang="en-GB">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Bids which demonstrate </a:t>
            </a:r>
            <a:r>
              <a:rPr lang="en-GB" b="1" i="0">
                <a:solidFill>
                  <a:srgbClr val="0B0C0C"/>
                </a:solidFill>
                <a:effectLst/>
                <a:latin typeface="Arial" panose="020B0604020202020204" pitchFamily="34" charset="0"/>
                <a:cs typeface="Arial" panose="020B0604020202020204" pitchFamily="34" charset="0"/>
              </a:rPr>
              <a:t>alignment with strategic plans relevant to each place as well as meeting local need</a:t>
            </a:r>
            <a:r>
              <a:rPr lang="en-GB" b="0" i="0">
                <a:solidFill>
                  <a:srgbClr val="0B0C0C"/>
                </a:solidFill>
                <a:effectLst/>
                <a:latin typeface="Arial" panose="020B0604020202020204" pitchFamily="34" charset="0"/>
                <a:cs typeface="Arial" panose="020B0604020202020204" pitchFamily="34" charset="0"/>
              </a:rPr>
              <a:t>.</a:t>
            </a:r>
          </a:p>
          <a:p>
            <a:pPr marL="285750" indent="-285750" algn="l">
              <a:buFont typeface="Arial" panose="020B0604020202020204" pitchFamily="34" charset="0"/>
              <a:buChar char="•"/>
            </a:pPr>
            <a:endParaRPr lang="en-GB" b="0" i="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Well thought through realistic bids - </a:t>
            </a:r>
            <a:r>
              <a:rPr lang="en-GB">
                <a:solidFill>
                  <a:srgbClr val="0B0C0C"/>
                </a:solidFill>
                <a:latin typeface="Arial" panose="020B0604020202020204" pitchFamily="34" charset="0"/>
                <a:cs typeface="Arial" panose="020B0604020202020204" pitchFamily="34" charset="0"/>
              </a:rPr>
              <a:t>support to people and businesses can summarise using a customer journey flow chart.  A </a:t>
            </a:r>
            <a:r>
              <a:rPr lang="en-GB" b="0" i="0">
                <a:solidFill>
                  <a:srgbClr val="0B0C0C"/>
                </a:solidFill>
                <a:effectLst/>
                <a:latin typeface="Arial" panose="020B0604020202020204" pitchFamily="34" charset="0"/>
                <a:cs typeface="Arial" panose="020B0604020202020204" pitchFamily="34" charset="0"/>
              </a:rPr>
              <a:t>logic model or theory of change may also help explain your proposal. </a:t>
            </a:r>
          </a:p>
          <a:p>
            <a:pPr marL="285750" indent="-285750" algn="l">
              <a:buFont typeface="Arial" panose="020B0604020202020204" pitchFamily="34" charset="0"/>
              <a:buChar char="•"/>
            </a:pPr>
            <a:endParaRPr lang="en-GB">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Bids which contribute to </a:t>
            </a:r>
            <a:r>
              <a:rPr lang="en-GB" b="1" i="0">
                <a:solidFill>
                  <a:srgbClr val="0B0C0C"/>
                </a:solidFill>
                <a:effectLst/>
                <a:latin typeface="Arial" panose="020B0604020202020204" pitchFamily="34" charset="0"/>
                <a:cs typeface="Arial" panose="020B0604020202020204" pitchFamily="34" charset="0"/>
              </a:rPr>
              <a:t>key objectives and outcomes of the Fund.</a:t>
            </a:r>
          </a:p>
          <a:p>
            <a:pPr algn="l">
              <a:buFont typeface="Arial" panose="020B0604020202020204" pitchFamily="34" charset="0"/>
              <a:buChar char="•"/>
            </a:pPr>
            <a:endParaRPr lang="en-GB">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a:solidFill>
                  <a:srgbClr val="0B0C0C"/>
                </a:solidFill>
                <a:effectLst/>
                <a:latin typeface="Arial" panose="020B0604020202020204" pitchFamily="34" charset="0"/>
                <a:cs typeface="Arial" panose="020B0604020202020204" pitchFamily="34" charset="0"/>
              </a:rPr>
              <a:t>Bids which consider equalities impacts.</a:t>
            </a:r>
          </a:p>
          <a:p>
            <a:pPr algn="l">
              <a:buFont typeface="Arial" panose="020B0604020202020204" pitchFamily="34" charset="0"/>
              <a:buChar char="•"/>
            </a:pPr>
            <a:endParaRPr lang="en-GB" sz="1700" b="0" i="0">
              <a:solidFill>
                <a:srgbClr val="0B0C0C"/>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endParaRPr lang="en-GB" sz="1700">
              <a:solidFill>
                <a:srgbClr val="0B0C0C"/>
              </a:solidFill>
              <a:latin typeface="Arial" panose="020B060402020202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tabLst>
                <a:tab pos="457200" algn="l"/>
              </a:tabLst>
            </a:pPr>
            <a:endParaRPr lang="en-GB" sz="1700">
              <a:effectLst/>
              <a:latin typeface="Arial" panose="020B0604020202020204" pitchFamily="34" charset="0"/>
              <a:ea typeface="Calibri" panose="020F0502020204030204" pitchFamily="34" charset="0"/>
              <a:cs typeface="Arial" panose="020B0604020202020204" pitchFamily="34" charset="0"/>
            </a:endParaRPr>
          </a:p>
          <a:p>
            <a:pPr marL="195580" lvl="1" indent="-285750">
              <a:buFont typeface="Arial" panose="020B0604020202020204" pitchFamily="34" charset="0"/>
              <a:buChar char="•"/>
            </a:pPr>
            <a:endParaRPr lang="en-GB" sz="1700" b="1">
              <a:latin typeface="Arial" panose="020B0604020202020204" pitchFamily="34" charset="0"/>
              <a:ea typeface="+mn-lt"/>
              <a:cs typeface="Arial" panose="020B0604020202020204" pitchFamily="34" charset="0"/>
            </a:endParaRPr>
          </a:p>
          <a:p>
            <a:pPr marL="195580" lvl="1"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rtlCol="0">
            <a:spAutoFit/>
          </a:bodyPr>
          <a:lstStyle/>
          <a:p>
            <a:r>
              <a:rPr lang="en-GB" sz="3200" b="1">
                <a:solidFill>
                  <a:srgbClr val="524E4E"/>
                </a:solidFill>
                <a:latin typeface="Arial" panose="020B0604020202020204" pitchFamily="34" charset="0"/>
                <a:cs typeface="Arial" panose="020B0604020202020204" pitchFamily="34" charset="0"/>
              </a:rPr>
              <a:t>What makes a good bid?</a:t>
            </a: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02FC95D2-9CC8-4897-9BC2-7BF9386C8650}"/>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2149655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776171"/>
            <a:ext cx="12211476" cy="6740307"/>
          </a:xfrm>
          <a:prstGeom prst="rect">
            <a:avLst/>
          </a:prstGeom>
          <a:noFill/>
        </p:spPr>
        <p:txBody>
          <a:bodyPr wrap="square" rtlCol="0">
            <a:spAutoFit/>
          </a:bodyPr>
          <a:lstStyle/>
          <a:p>
            <a:pPr lvl="1"/>
            <a:r>
              <a:rPr lang="en-GB" sz="1650" b="1">
                <a:latin typeface="Arial" panose="020B0604020202020204" pitchFamily="34" charset="0"/>
                <a:cs typeface="Arial" panose="020B0604020202020204" pitchFamily="34" charset="0"/>
              </a:rPr>
              <a:t>Strategic Fit</a:t>
            </a:r>
            <a:r>
              <a:rPr lang="en-GB" sz="1650">
                <a:latin typeface="Arial" panose="020B0604020202020204" pitchFamily="34" charset="0"/>
                <a:cs typeface="Arial" panose="020B0604020202020204" pitchFamily="34" charset="0"/>
              </a:rPr>
              <a:t>:</a:t>
            </a:r>
            <a:endParaRPr lang="en-GB" sz="1650">
              <a:solidFill>
                <a:srgbClr val="FF000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Explain how your project meets the local Invitation to Bid and National rules for the Fund.</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Consider how your project complements other activity and what mitigations are in place to avoid duplication. 	</a:t>
            </a:r>
          </a:p>
          <a:p>
            <a:pPr lvl="1"/>
            <a:endParaRPr lang="en-GB" sz="1650">
              <a:latin typeface="Arial" panose="020B0604020202020204" pitchFamily="34" charset="0"/>
              <a:cs typeface="Arial" panose="020B0604020202020204" pitchFamily="34" charset="0"/>
            </a:endParaRPr>
          </a:p>
          <a:p>
            <a:pPr lvl="1"/>
            <a:r>
              <a:rPr lang="en-GB" sz="1650" b="1">
                <a:latin typeface="Arial" panose="020B0604020202020204" pitchFamily="34" charset="0"/>
                <a:cs typeface="Arial" panose="020B0604020202020204" pitchFamily="34" charset="0"/>
              </a:rPr>
              <a:t>Deliverability:</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Consider key dates and milestones for your project – be realistic</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Explain the delivery model clearly – who will do what? </a:t>
            </a:r>
          </a:p>
          <a:p>
            <a:pPr marL="800100" lvl="1" indent="-342900">
              <a:buFont typeface="Arial" panose="020B0604020202020204" pitchFamily="34" charset="0"/>
              <a:buChar char="•"/>
            </a:pPr>
            <a:endParaRPr lang="en-GB" sz="1650">
              <a:latin typeface="Arial" panose="020B0604020202020204" pitchFamily="34" charset="0"/>
              <a:cs typeface="Arial" panose="020B0604020202020204" pitchFamily="34" charset="0"/>
            </a:endParaRPr>
          </a:p>
          <a:p>
            <a:r>
              <a:rPr lang="en-GB" sz="1650">
                <a:latin typeface="Arial" panose="020B0604020202020204" pitchFamily="34" charset="0"/>
                <a:cs typeface="Arial" panose="020B0604020202020204" pitchFamily="34" charset="0"/>
              </a:rPr>
              <a:t>	</a:t>
            </a:r>
            <a:r>
              <a:rPr lang="en-GB" sz="1650" b="1">
                <a:latin typeface="Arial" panose="020B0604020202020204" pitchFamily="34" charset="0"/>
                <a:cs typeface="Arial" panose="020B0604020202020204" pitchFamily="34" charset="0"/>
              </a:rPr>
              <a:t>Impacts: </a:t>
            </a:r>
          </a:p>
          <a:p>
            <a:pPr marL="742950" lvl="1" indent="-285750">
              <a:buFont typeface="Arial" panose="020B0604020202020204" pitchFamily="34" charset="0"/>
              <a:buChar char="•"/>
            </a:pPr>
            <a:r>
              <a:rPr lang="en-GB" sz="1650">
                <a:latin typeface="Arial" panose="020B0604020202020204" pitchFamily="34" charset="0"/>
                <a:cs typeface="Arial" panose="020B0604020202020204" pitchFamily="34" charset="0"/>
              </a:rPr>
              <a:t>Consider how your project will deliver impacts – be realistic. Complete </a:t>
            </a:r>
            <a:r>
              <a:rPr lang="en-GB" sz="1650" b="1">
                <a:solidFill>
                  <a:srgbClr val="00838B"/>
                </a:solidFill>
                <a:latin typeface="Arial" panose="020B0604020202020204" pitchFamily="34" charset="0"/>
                <a:cs typeface="Arial" panose="020B0604020202020204" pitchFamily="34" charset="0"/>
              </a:rPr>
              <a:t>Impact Indicators Annex A</a:t>
            </a:r>
            <a:r>
              <a:rPr lang="en-GB" sz="1650" b="1">
                <a:latin typeface="Arial" panose="020B0604020202020204" pitchFamily="34" charset="0"/>
                <a:cs typeface="Arial" panose="020B0604020202020204" pitchFamily="34" charset="0"/>
              </a:rPr>
              <a:t>.</a:t>
            </a:r>
          </a:p>
          <a:p>
            <a:pPr marL="742950" lvl="1" indent="-285750">
              <a:buFont typeface="Arial" panose="020B0604020202020204" pitchFamily="34" charset="0"/>
              <a:buChar char="•"/>
            </a:pPr>
            <a:endParaRPr lang="en-GB" sz="1650" b="1">
              <a:latin typeface="Arial" panose="020B0604020202020204" pitchFamily="34" charset="0"/>
              <a:cs typeface="Arial" panose="020B0604020202020204" pitchFamily="34" charset="0"/>
            </a:endParaRPr>
          </a:p>
          <a:p>
            <a:pPr lvl="1"/>
            <a:r>
              <a:rPr lang="en-GB" sz="1650" b="1">
                <a:latin typeface="Arial" panose="020B0604020202020204" pitchFamily="34" charset="0"/>
                <a:cs typeface="Arial" panose="020B0604020202020204" pitchFamily="34" charset="0"/>
              </a:rPr>
              <a:t>Funding:</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Be realistic about your quarterly expenditure profiles and the ability to spend by </a:t>
            </a:r>
            <a:r>
              <a:rPr lang="en-GB" sz="1650" b="1">
                <a:latin typeface="Arial" panose="020B0604020202020204" pitchFamily="34" charset="0"/>
                <a:cs typeface="Arial" panose="020B0604020202020204" pitchFamily="34" charset="0"/>
              </a:rPr>
              <a:t>31</a:t>
            </a:r>
            <a:r>
              <a:rPr lang="en-GB" sz="1650" b="1" baseline="30000">
                <a:latin typeface="Arial" panose="020B0604020202020204" pitchFamily="34" charset="0"/>
                <a:cs typeface="Arial" panose="020B0604020202020204" pitchFamily="34" charset="0"/>
              </a:rPr>
              <a:t>st</a:t>
            </a:r>
            <a:r>
              <a:rPr lang="en-GB" sz="1650" b="1">
                <a:latin typeface="Arial" panose="020B0604020202020204" pitchFamily="34" charset="0"/>
                <a:cs typeface="Arial" panose="020B0604020202020204" pitchFamily="34" charset="0"/>
              </a:rPr>
              <a:t> March 2022.</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Complete </a:t>
            </a:r>
            <a:r>
              <a:rPr lang="en-GB" sz="1650" b="1">
                <a:solidFill>
                  <a:srgbClr val="00838B"/>
                </a:solidFill>
                <a:latin typeface="Arial" panose="020B0604020202020204" pitchFamily="34" charset="0"/>
                <a:cs typeface="Arial" panose="020B0604020202020204" pitchFamily="34" charset="0"/>
              </a:rPr>
              <a:t>Funding Package and Profile Annex B.</a:t>
            </a:r>
          </a:p>
          <a:p>
            <a:pPr marL="800100" lvl="1" indent="-342900">
              <a:buFont typeface="Arial" panose="020B0604020202020204" pitchFamily="34" charset="0"/>
              <a:buChar char="•"/>
            </a:pPr>
            <a:r>
              <a:rPr lang="en-GB" sz="1650">
                <a:latin typeface="Arial" panose="020B0604020202020204" pitchFamily="34" charset="0"/>
                <a:cs typeface="Arial" panose="020B0604020202020204" pitchFamily="34" charset="0"/>
              </a:rPr>
              <a:t>Complete</a:t>
            </a:r>
            <a:r>
              <a:rPr lang="en-GB" sz="1650" b="1">
                <a:latin typeface="Arial" panose="020B0604020202020204" pitchFamily="34" charset="0"/>
                <a:cs typeface="Arial" panose="020B0604020202020204" pitchFamily="34" charset="0"/>
              </a:rPr>
              <a:t> </a:t>
            </a:r>
            <a:r>
              <a:rPr lang="en-GB" sz="1650" b="1">
                <a:solidFill>
                  <a:srgbClr val="00838B"/>
                </a:solidFill>
                <a:latin typeface="Arial" panose="020B0604020202020204" pitchFamily="34" charset="0"/>
                <a:cs typeface="Arial" panose="020B0604020202020204" pitchFamily="34" charset="0"/>
              </a:rPr>
              <a:t>Project Risks Annex C</a:t>
            </a:r>
          </a:p>
          <a:p>
            <a:pPr lvl="1"/>
            <a:endParaRPr lang="en-GB" sz="1650">
              <a:latin typeface="Arial" panose="020B0604020202020204" pitchFamily="34" charset="0"/>
              <a:cs typeface="Arial" panose="020B0604020202020204" pitchFamily="34" charset="0"/>
            </a:endParaRPr>
          </a:p>
          <a:p>
            <a:pPr lvl="0"/>
            <a:r>
              <a:rPr lang="en-GB" sz="1650" b="1">
                <a:solidFill>
                  <a:prstClr val="black"/>
                </a:solidFill>
                <a:latin typeface="Arial" panose="020B0604020202020204" pitchFamily="34" charset="0"/>
                <a:cs typeface="Arial" panose="020B0604020202020204" pitchFamily="34" charset="0"/>
              </a:rPr>
              <a:t>	Compliance: </a:t>
            </a:r>
          </a:p>
          <a:p>
            <a:pPr marL="800100" lvl="1" indent="-342900">
              <a:buFont typeface="Arial" panose="020B0604020202020204" pitchFamily="34" charset="0"/>
              <a:buChar char="•"/>
            </a:pPr>
            <a:r>
              <a:rPr lang="en-GB" altLang="en-US" sz="1650" kern="0">
                <a:solidFill>
                  <a:srgbClr val="000000"/>
                </a:solidFill>
                <a:latin typeface="Arial" panose="020B0604020202020204" pitchFamily="34" charset="0"/>
                <a:cs typeface="Arial" panose="020B0604020202020204" pitchFamily="34" charset="0"/>
              </a:rPr>
              <a:t>Important that responses to </a:t>
            </a:r>
            <a:r>
              <a:rPr lang="en-GB" altLang="en-US" sz="1650" b="1" kern="0">
                <a:solidFill>
                  <a:srgbClr val="000000"/>
                </a:solidFill>
                <a:latin typeface="Arial" panose="020B0604020202020204" pitchFamily="34" charset="0"/>
                <a:cs typeface="Arial" panose="020B0604020202020204" pitchFamily="34" charset="0"/>
              </a:rPr>
              <a:t>subsidy control (state aid) and procurement </a:t>
            </a:r>
            <a:r>
              <a:rPr lang="en-GB" altLang="en-US" sz="1650" kern="0">
                <a:solidFill>
                  <a:srgbClr val="000000"/>
                </a:solidFill>
                <a:latin typeface="Arial" panose="020B0604020202020204" pitchFamily="34" charset="0"/>
                <a:cs typeface="Arial" panose="020B0604020202020204" pitchFamily="34" charset="0"/>
              </a:rPr>
              <a:t>are robust and complete – seek external counsel where required. </a:t>
            </a:r>
          </a:p>
          <a:p>
            <a:pPr marL="800100" lvl="1" indent="-342900">
              <a:buFont typeface="Arial" panose="020B0604020202020204" pitchFamily="34" charset="0"/>
              <a:buChar char="•"/>
            </a:pPr>
            <a:r>
              <a:rPr lang="en-GB" altLang="en-US" sz="1650" kern="0">
                <a:solidFill>
                  <a:srgbClr val="000000"/>
                </a:solidFill>
                <a:latin typeface="Arial" panose="020B0604020202020204" pitchFamily="34" charset="0"/>
                <a:cs typeface="Arial" panose="020B0604020202020204" pitchFamily="34" charset="0"/>
              </a:rPr>
              <a:t>Make sure applications will meet branding </a:t>
            </a:r>
            <a:r>
              <a:rPr lang="en-GB" altLang="en-US" sz="1650" kern="0">
                <a:latin typeface="Arial" panose="020B0604020202020204" pitchFamily="34" charset="0"/>
                <a:cs typeface="Arial" panose="020B0604020202020204" pitchFamily="34" charset="0"/>
              </a:rPr>
              <a:t>and publicity r</a:t>
            </a:r>
            <a:r>
              <a:rPr lang="en-GB" altLang="en-US" sz="1650" kern="0">
                <a:solidFill>
                  <a:srgbClr val="000000"/>
                </a:solidFill>
                <a:latin typeface="Arial" panose="020B0604020202020204" pitchFamily="34" charset="0"/>
                <a:cs typeface="Arial" panose="020B0604020202020204" pitchFamily="34" charset="0"/>
              </a:rPr>
              <a:t>equirements – (see technical note for project deliverers</a:t>
            </a:r>
            <a:r>
              <a:rPr lang="en-GB" altLang="en-US" sz="1700" kern="0">
                <a:solidFill>
                  <a:srgbClr val="000000"/>
                </a:solidFill>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endParaRPr lang="en-GB" sz="1700" b="1">
              <a:latin typeface="Arial" panose="020B0604020202020204" pitchFamily="34" charset="0"/>
              <a:cs typeface="Arial" panose="020B0604020202020204" pitchFamily="34" charset="0"/>
            </a:endParaRPr>
          </a:p>
          <a:p>
            <a:pPr lvl="1"/>
            <a:endParaRPr lang="en-GB" sz="170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GB" sz="1700">
              <a:latin typeface="Arial" panose="020B0604020202020204" pitchFamily="34" charset="0"/>
              <a:cs typeface="Arial" panose="020B0604020202020204" pitchFamily="34" charset="0"/>
            </a:endParaRPr>
          </a:p>
          <a:p>
            <a:endParaRPr lang="en-US" sz="1700" b="1">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chemeClr val="tx1">
                    <a:lumMod val="65000"/>
                    <a:lumOff val="35000"/>
                  </a:schemeClr>
                </a:solidFill>
                <a:latin typeface="Arial" panose="020B0604020202020204" pitchFamily="34" charset="0"/>
                <a:cs typeface="Arial" panose="020B0604020202020204" pitchFamily="34" charset="0"/>
              </a:rPr>
              <a:t>Application top tips</a:t>
            </a:r>
            <a:endParaRPr lang="en-US" sz="3000" i="1">
              <a:solidFill>
                <a:srgbClr val="4B4B4D"/>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C68CC647-9703-4B11-9D67-82589393B81A}"/>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152962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7168" y="960154"/>
            <a:ext cx="11797663" cy="5001369"/>
          </a:xfrm>
          <a:prstGeom prst="rect">
            <a:avLst/>
          </a:prstGeom>
          <a:noFill/>
        </p:spPr>
        <p:txBody>
          <a:bodyPr wrap="square" lIns="91440" tIns="45720" rIns="91440" bIns="45720" rtlCol="0" anchor="t">
            <a:spAutoFit/>
          </a:bodyPr>
          <a:lstStyle/>
          <a:p>
            <a:r>
              <a:rPr lang="en-US" sz="1700" b="1" dirty="0">
                <a:solidFill>
                  <a:srgbClr val="4B4B4D"/>
                </a:solidFill>
                <a:latin typeface="Arial"/>
                <a:cs typeface="Arial"/>
              </a:rPr>
              <a:t>	</a:t>
            </a:r>
            <a:r>
              <a:rPr lang="en-US" b="1" dirty="0">
                <a:solidFill>
                  <a:srgbClr val="4B4B4D"/>
                </a:solidFill>
                <a:latin typeface="Arial"/>
                <a:cs typeface="Arial"/>
              </a:rPr>
              <a:t>Essential documents to review</a:t>
            </a:r>
          </a:p>
          <a:p>
            <a:endParaRPr lang="en-US" b="1" dirty="0">
              <a:solidFill>
                <a:srgbClr val="4B4B4D"/>
              </a:solidFill>
              <a:latin typeface="Arial"/>
              <a:cs typeface="Arial"/>
            </a:endParaRPr>
          </a:p>
          <a:p>
            <a:r>
              <a:rPr lang="en-US" dirty="0">
                <a:solidFill>
                  <a:srgbClr val="4B4B4D"/>
                </a:solidFill>
                <a:latin typeface="Arial"/>
                <a:cs typeface="Arial"/>
              </a:rPr>
              <a:t>	All available on the </a:t>
            </a:r>
            <a:r>
              <a:rPr lang="en-US" dirty="0">
                <a:solidFill>
                  <a:srgbClr val="4B4B4D"/>
                </a:solidFill>
                <a:latin typeface="Arial"/>
                <a:cs typeface="Arial"/>
                <a:hlinkClick r:id="rId3"/>
              </a:rPr>
              <a:t>Gov.uk </a:t>
            </a:r>
            <a:r>
              <a:rPr lang="en-US" dirty="0">
                <a:solidFill>
                  <a:srgbClr val="4B4B4D"/>
                </a:solidFill>
                <a:latin typeface="Arial"/>
                <a:cs typeface="Arial"/>
              </a:rPr>
              <a:t>and </a:t>
            </a:r>
            <a:r>
              <a:rPr lang="en-US" dirty="0">
                <a:solidFill>
                  <a:srgbClr val="4B4B4D"/>
                </a:solidFill>
                <a:latin typeface="Arial"/>
                <a:cs typeface="Arial"/>
                <a:hlinkClick r:id="rId4"/>
              </a:rPr>
              <a:t>West Yorkshire Combined Authority Website</a:t>
            </a:r>
            <a:endParaRPr lang="en-US" dirty="0">
              <a:solidFill>
                <a:srgbClr val="4B4B4D"/>
              </a:solidFill>
              <a:latin typeface="Arial"/>
              <a:cs typeface="Arial"/>
            </a:endParaRPr>
          </a:p>
          <a:p>
            <a:endParaRPr lang="en-US" b="1" dirty="0">
              <a:solidFill>
                <a:srgbClr val="4B4B4D"/>
              </a:solidFill>
              <a:latin typeface="Arial"/>
              <a:cs typeface="Arial"/>
            </a:endParaRPr>
          </a:p>
          <a:p>
            <a:pPr marL="742950" lvl="1" indent="-285750">
              <a:buFont typeface="Arial" panose="020B0604020202020204" pitchFamily="34" charset="0"/>
              <a:buChar char="•"/>
            </a:pPr>
            <a:r>
              <a:rPr lang="en-GB" i="0" dirty="0">
                <a:solidFill>
                  <a:srgbClr val="4C2C92"/>
                </a:solidFill>
                <a:effectLst/>
                <a:latin typeface="Arial"/>
                <a:cs typeface="Arial"/>
                <a:hlinkClick r:id="rId3"/>
              </a:rPr>
              <a:t>UK Community Renewal Fund: prospectus 2021-22</a:t>
            </a:r>
            <a:endParaRPr lang="en-GB" i="0" dirty="0">
              <a:solidFill>
                <a:srgbClr val="4C2C92"/>
              </a:solidFill>
              <a:effectLst/>
              <a:latin typeface="Arial"/>
              <a:cs typeface="Arial"/>
            </a:endParaRPr>
          </a:p>
          <a:p>
            <a:pPr marL="285750" indent="-285750">
              <a:buFont typeface="Arial" panose="020B0604020202020204" pitchFamily="34" charset="0"/>
              <a:buChar char="•"/>
            </a:pPr>
            <a:endParaRPr lang="en-GB" dirty="0">
              <a:solidFill>
                <a:srgbClr val="4C2C92"/>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i="0" dirty="0">
                <a:solidFill>
                  <a:srgbClr val="4C2C92"/>
                </a:solidFill>
                <a:effectLst/>
                <a:latin typeface="Arial"/>
                <a:cs typeface="Arial"/>
                <a:hlinkClick r:id="rId5"/>
              </a:rPr>
              <a:t>UK Community Renewal Fund: assessment criteria</a:t>
            </a:r>
            <a:endParaRPr lang="en-GB" i="0" dirty="0">
              <a:solidFill>
                <a:srgbClr val="4C2C92"/>
              </a:solidFill>
              <a:effectLst/>
              <a:latin typeface="Arial"/>
              <a:cs typeface="Arial"/>
            </a:endParaRPr>
          </a:p>
          <a:p>
            <a:pPr marL="285750" indent="-285750">
              <a:buFont typeface="Arial" panose="020B0604020202020204" pitchFamily="34" charset="0"/>
              <a:buChar char="•"/>
            </a:pPr>
            <a:endParaRPr lang="en-GB" dirty="0">
              <a:solidFill>
                <a:srgbClr val="4C2C92"/>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i="0" dirty="0">
                <a:solidFill>
                  <a:srgbClr val="4C2C92"/>
                </a:solidFill>
                <a:effectLst/>
                <a:latin typeface="Arial"/>
                <a:cs typeface="Arial"/>
                <a:hlinkClick r:id="rId6"/>
              </a:rPr>
              <a:t>UK Community Renewal Fund: application form</a:t>
            </a:r>
            <a:endParaRPr lang="en-GB" i="0" dirty="0">
              <a:solidFill>
                <a:srgbClr val="4C2C92"/>
              </a:solidFill>
              <a:effectLst/>
              <a:latin typeface="Arial"/>
              <a:cs typeface="Arial"/>
            </a:endParaRPr>
          </a:p>
          <a:p>
            <a:pPr marL="285750" indent="-285750">
              <a:buFont typeface="Arial" panose="020B0604020202020204" pitchFamily="34" charset="0"/>
              <a:buChar char="•"/>
            </a:pPr>
            <a:endParaRPr lang="en-GB" dirty="0">
              <a:solidFill>
                <a:srgbClr val="4C2C92"/>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i="0" dirty="0">
                <a:solidFill>
                  <a:srgbClr val="003078"/>
                </a:solidFill>
                <a:effectLst/>
                <a:latin typeface="Arial"/>
                <a:cs typeface="Arial"/>
                <a:hlinkClick r:id="rId7"/>
              </a:rPr>
              <a:t>UK Community Renewal Fund: technical note for project applicants and deliverers</a:t>
            </a:r>
            <a:endParaRPr lang="en-GB" i="0" dirty="0">
              <a:solidFill>
                <a:srgbClr val="003078"/>
              </a:solidFill>
              <a:effectLst/>
              <a:latin typeface="Arial"/>
              <a:cs typeface="Arial"/>
            </a:endParaRPr>
          </a:p>
          <a:p>
            <a:pPr marL="742950" lvl="1" indent="-285750">
              <a:buFont typeface="Arial" panose="020B0604020202020204" pitchFamily="34" charset="0"/>
              <a:buChar char="•"/>
            </a:pPr>
            <a:endParaRPr lang="en-GB" dirty="0">
              <a:solidFill>
                <a:srgbClr val="003078"/>
              </a:solidFill>
              <a:latin typeface="Arial"/>
              <a:cs typeface="Arial"/>
            </a:endParaRPr>
          </a:p>
          <a:p>
            <a:pPr marL="742950" lvl="1" indent="-285750">
              <a:buFont typeface="Arial" panose="020B0604020202020204" pitchFamily="34" charset="0"/>
              <a:buChar char="•"/>
            </a:pPr>
            <a:r>
              <a:rPr lang="en-GB" dirty="0">
                <a:solidFill>
                  <a:srgbClr val="003078"/>
                </a:solidFill>
                <a:latin typeface="Arial"/>
                <a:cs typeface="Arial"/>
                <a:hlinkClick r:id="rId8"/>
              </a:rPr>
              <a:t>West Yorkshire Combined Authority: Invitation to bid</a:t>
            </a:r>
            <a:endParaRPr lang="en-GB" dirty="0">
              <a:solidFill>
                <a:srgbClr val="003078"/>
              </a:solidFill>
              <a:latin typeface="Arial"/>
              <a:cs typeface="Arial"/>
            </a:endParaRPr>
          </a:p>
          <a:p>
            <a:pPr marL="742950" lvl="1" indent="-285750">
              <a:buFont typeface="Arial" panose="020B0604020202020204" pitchFamily="34" charset="0"/>
              <a:buChar char="•"/>
            </a:pPr>
            <a:endParaRPr lang="en-GB" dirty="0">
              <a:solidFill>
                <a:srgbClr val="003078"/>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i="0" dirty="0">
                <a:solidFill>
                  <a:srgbClr val="003078"/>
                </a:solidFill>
                <a:effectLst/>
                <a:latin typeface="Arial"/>
                <a:cs typeface="Arial"/>
                <a:hlinkClick r:id="rId9"/>
              </a:rPr>
              <a:t>West Yorkshire Combined Authority Strategic Economic Framework</a:t>
            </a:r>
            <a:endParaRPr lang="en-GB" i="0" dirty="0">
              <a:solidFill>
                <a:srgbClr val="FF0000"/>
              </a:solidFill>
              <a:effectLst/>
              <a:latin typeface="Arial"/>
              <a:cs typeface="Arial"/>
            </a:endParaRPr>
          </a:p>
          <a:p>
            <a:endParaRPr lang="en-GB" sz="1600" b="1" i="0" dirty="0">
              <a:solidFill>
                <a:srgbClr val="4C2C92"/>
              </a:solidFill>
              <a:effectLst/>
              <a:latin typeface="nta"/>
            </a:endParaRPr>
          </a:p>
          <a:p>
            <a:endParaRPr lang="en-GB" sz="1600" b="1" i="0" dirty="0">
              <a:solidFill>
                <a:srgbClr val="0B0C0C"/>
              </a:solidFill>
              <a:effectLst/>
              <a:latin typeface="nta"/>
            </a:endParaRPr>
          </a:p>
          <a:p>
            <a:endParaRPr lang="en-US" sz="1700" b="1" dirty="0">
              <a:solidFill>
                <a:srgbClr val="4B4B4D"/>
              </a:solidFill>
              <a:latin typeface="Arial"/>
              <a:cs typeface="Arial"/>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chemeClr val="tx1">
                    <a:lumMod val="65000"/>
                    <a:lumOff val="35000"/>
                  </a:schemeClr>
                </a:solidFill>
                <a:latin typeface="Arial" panose="020B0604020202020204" pitchFamily="34" charset="0"/>
                <a:cs typeface="Arial" panose="020B0604020202020204" pitchFamily="34" charset="0"/>
              </a:rPr>
              <a:t>Key Reference Documents</a:t>
            </a:r>
            <a:endParaRPr lang="en-US" sz="3000" i="1">
              <a:solidFill>
                <a:srgbClr val="4B4B4D"/>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E91C8D34-2329-4D5A-943B-59768EFFBD1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6" name="Picture 5">
            <a:extLst>
              <a:ext uri="{FF2B5EF4-FFF2-40B4-BE49-F238E27FC236}">
                <a16:creationId xmlns:a16="http://schemas.microsoft.com/office/drawing/2014/main" id="{2DFB3DC7-9474-43D2-A80E-F635B09961E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descr="Logo&#10;&#10;Description automatically generated with medium confidence">
            <a:extLst>
              <a:ext uri="{FF2B5EF4-FFF2-40B4-BE49-F238E27FC236}">
                <a16:creationId xmlns:a16="http://schemas.microsoft.com/office/drawing/2014/main" id="{9B43E198-B0AC-4EED-B676-B8447F6E0D7F}"/>
              </a:ext>
            </a:extLst>
          </p:cNvPr>
          <p:cNvPicPr>
            <a:picLocks noChangeAspect="1"/>
          </p:cNvPicPr>
          <p:nvPr/>
        </p:nvPicPr>
        <p:blipFill>
          <a:blip r:embed="rId12"/>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1350732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Logo&#10;&#10;Description automatically generated with medium confidence">
            <a:extLst>
              <a:ext uri="{FF2B5EF4-FFF2-40B4-BE49-F238E27FC236}">
                <a16:creationId xmlns:a16="http://schemas.microsoft.com/office/drawing/2014/main" id="{6758F9A1-5232-4347-94DE-2832C16A8EB5}"/>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239152" y="939605"/>
            <a:ext cx="11797663" cy="2616101"/>
          </a:xfrm>
          <a:prstGeom prst="rect">
            <a:avLst/>
          </a:prstGeom>
          <a:noFill/>
        </p:spPr>
        <p:txBody>
          <a:bodyPr wrap="square" rtlCol="0">
            <a:spAutoFit/>
          </a:bodyPr>
          <a:lstStyle/>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lvl="0" fontAlgn="base"/>
            <a:br>
              <a:rPr lang="en-GB">
                <a:latin typeface="Arial" panose="020B0604020202020204" pitchFamily="34" charset="0"/>
                <a:cs typeface="Arial" panose="020B0604020202020204" pitchFamily="34" charset="0"/>
              </a:rPr>
            </a:br>
            <a:endParaRPr lang="en-GB">
              <a:latin typeface="Arial" panose="020B0604020202020204" pitchFamily="34" charset="0"/>
              <a:cs typeface="Arial" panose="020B0604020202020204" pitchFamily="34" charset="0"/>
            </a:endParaRPr>
          </a:p>
          <a:p>
            <a:endParaRPr lang="en-GB" sz="2000" b="1">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09ABC34-AB0F-457E-89D8-0C42C549DBA0}"/>
              </a:ext>
            </a:extLst>
          </p:cNvPr>
          <p:cNvSpPr txBox="1"/>
          <p:nvPr/>
        </p:nvSpPr>
        <p:spPr>
          <a:xfrm>
            <a:off x="446725" y="135307"/>
            <a:ext cx="11590090" cy="553998"/>
          </a:xfrm>
          <a:prstGeom prst="rect">
            <a:avLst/>
          </a:prstGeom>
          <a:noFill/>
        </p:spPr>
        <p:txBody>
          <a:bodyPr wrap="square" rtlCol="0">
            <a:spAutoFit/>
          </a:bodyPr>
          <a:lstStyle/>
          <a:p>
            <a:r>
              <a:rPr lang="en-US" sz="3000" b="1">
                <a:solidFill>
                  <a:schemeClr val="tx1">
                    <a:lumMod val="65000"/>
                    <a:lumOff val="35000"/>
                  </a:schemeClr>
                </a:solidFill>
                <a:latin typeface="Arial" panose="020B0604020202020204" pitchFamily="34" charset="0"/>
                <a:cs typeface="Arial" panose="020B0604020202020204" pitchFamily="34" charset="0"/>
              </a:rPr>
              <a:t>Key Dates</a:t>
            </a:r>
            <a:endParaRPr lang="en-US" sz="3000" i="1">
              <a:solidFill>
                <a:srgbClr val="4B4B4D"/>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720082"/>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4B1C8764-FDF7-4ADC-9EFB-1A62DCC366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E15F466E-CA47-4E36-86E9-A6D2B902BE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graphicFrame>
        <p:nvGraphicFramePr>
          <p:cNvPr id="4" name="Table 3">
            <a:extLst>
              <a:ext uri="{FF2B5EF4-FFF2-40B4-BE49-F238E27FC236}">
                <a16:creationId xmlns:a16="http://schemas.microsoft.com/office/drawing/2014/main" id="{B120359B-3902-44D3-AC18-1C62FEB07004}"/>
              </a:ext>
            </a:extLst>
          </p:cNvPr>
          <p:cNvGraphicFramePr>
            <a:graphicFrameLocks noGrp="1"/>
          </p:cNvGraphicFramePr>
          <p:nvPr>
            <p:extLst>
              <p:ext uri="{D42A27DB-BD31-4B8C-83A1-F6EECF244321}">
                <p14:modId xmlns:p14="http://schemas.microsoft.com/office/powerpoint/2010/main" val="3466793622"/>
              </p:ext>
            </p:extLst>
          </p:nvPr>
        </p:nvGraphicFramePr>
        <p:xfrm>
          <a:off x="674098" y="933703"/>
          <a:ext cx="10925426" cy="4948142"/>
        </p:xfrm>
        <a:graphic>
          <a:graphicData uri="http://schemas.openxmlformats.org/drawingml/2006/table">
            <a:tbl>
              <a:tblPr firstRow="1" firstCol="1" bandRow="1"/>
              <a:tblGrid>
                <a:gridCol w="7378451">
                  <a:extLst>
                    <a:ext uri="{9D8B030D-6E8A-4147-A177-3AD203B41FA5}">
                      <a16:colId xmlns:a16="http://schemas.microsoft.com/office/drawing/2014/main" val="2194200225"/>
                    </a:ext>
                  </a:extLst>
                </a:gridCol>
                <a:gridCol w="3546975">
                  <a:extLst>
                    <a:ext uri="{9D8B030D-6E8A-4147-A177-3AD203B41FA5}">
                      <a16:colId xmlns:a16="http://schemas.microsoft.com/office/drawing/2014/main" val="1433525210"/>
                    </a:ext>
                  </a:extLst>
                </a:gridCol>
              </a:tblGrid>
              <a:tr h="728193">
                <a:tc>
                  <a:txBody>
                    <a:bodyPr/>
                    <a:lstStyle/>
                    <a:p>
                      <a:pPr>
                        <a:lnSpc>
                          <a:spcPct val="100000"/>
                        </a:lnSpc>
                        <a:spcAft>
                          <a:spcPts val="800"/>
                        </a:spcAft>
                      </a:pPr>
                      <a:r>
                        <a:rPr lang="en-GB" sz="1700" b="1">
                          <a:effectLst/>
                          <a:latin typeface="Arial" panose="020B0604020202020204" pitchFamily="34" charset="0"/>
                          <a:ea typeface="Calibri" panose="020F0502020204030204" pitchFamily="34" charset="0"/>
                          <a:cs typeface="Arial" panose="020B0604020202020204" pitchFamily="34" charset="0"/>
                        </a:rPr>
                        <a:t>Invitation to Bid launched in West Yorkshire</a:t>
                      </a: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r>
                        <a:rPr lang="en-GB" sz="17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
                      </a: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March 2021</a:t>
                      </a:r>
                    </a:p>
                    <a:p>
                      <a:pPr algn="r" fontAlgn="base">
                        <a:lnSpc>
                          <a:spcPct val="100000"/>
                        </a:lnSpc>
                        <a:spcBef>
                          <a:spcPts val="500"/>
                        </a:spcBef>
                        <a:spcAft>
                          <a:spcPts val="500"/>
                        </a:spcAft>
                      </a:pPr>
                      <a:endParaRPr lang="en-GB" sz="1700" b="1">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57718511"/>
                  </a:ext>
                </a:extLst>
              </a:tr>
              <a:tr h="728193">
                <a:tc>
                  <a:txBody>
                    <a:bodyPr/>
                    <a:lstStyle/>
                    <a:p>
                      <a:pPr>
                        <a:lnSpc>
                          <a:spcPct val="100000"/>
                        </a:lnSpc>
                        <a:spcAft>
                          <a:spcPts val="800"/>
                        </a:spcAft>
                      </a:pPr>
                      <a:r>
                        <a:rPr lang="en-GB" sz="1700">
                          <a:solidFill>
                            <a:srgbClr val="000000"/>
                          </a:solidFill>
                          <a:effectLst/>
                          <a:latin typeface="Arial" panose="020B0604020202020204" pitchFamily="34" charset="0"/>
                          <a:ea typeface="Calibri" panose="020F0502020204030204" pitchFamily="34" charset="0"/>
                          <a:cs typeface="Arial" panose="020B0604020202020204" pitchFamily="34" charset="0"/>
                        </a:rPr>
                        <a:t>Stakeholder ‘bidding’ briefing</a:t>
                      </a:r>
                      <a:endParaRPr lang="en-GB" sz="1700">
                        <a:effectLst/>
                        <a:latin typeface="Arial" panose="020B0604020202020204" pitchFamily="34" charset="0"/>
                        <a:ea typeface="Calibri" panose="020F0502020204030204" pitchFamily="34"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r>
                        <a:rPr lang="en-GB" sz="17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t>
                      </a: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April 2021</a:t>
                      </a:r>
                    </a:p>
                    <a:p>
                      <a:pPr algn="r" fontAlgn="base">
                        <a:lnSpc>
                          <a:spcPct val="100000"/>
                        </a:lnSpc>
                        <a:spcBef>
                          <a:spcPts val="500"/>
                        </a:spcBef>
                        <a:spcAft>
                          <a:spcPts val="500"/>
                        </a:spcAft>
                      </a:pP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9332598"/>
                  </a:ext>
                </a:extLst>
              </a:tr>
              <a:tr h="478905">
                <a:tc>
                  <a:txBody>
                    <a:bodyPr/>
                    <a:lstStyle/>
                    <a:p>
                      <a:pPr fontAlgn="base">
                        <a:lnSpc>
                          <a:spcPct val="100000"/>
                        </a:lnSpc>
                        <a:spcBef>
                          <a:spcPts val="500"/>
                        </a:spcBef>
                        <a:spcAft>
                          <a:spcPts val="500"/>
                        </a:spcAft>
                      </a:pPr>
                      <a:r>
                        <a:rPr lang="en-GB" sz="17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Closing date for applications </a:t>
                      </a:r>
                      <a:endParaRPr lang="en-GB" sz="17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9A0A7"/>
                    </a:solidFill>
                  </a:tcPr>
                </a:tc>
                <a:tc>
                  <a:txBody>
                    <a:bodyPr/>
                    <a:lstStyle/>
                    <a:p>
                      <a:pPr algn="r" fontAlgn="base">
                        <a:lnSpc>
                          <a:spcPct val="100000"/>
                        </a:lnSpc>
                        <a:spcBef>
                          <a:spcPts val="500"/>
                        </a:spcBef>
                        <a:spcAft>
                          <a:spcPts val="500"/>
                        </a:spcAft>
                      </a:pPr>
                      <a:r>
                        <a:rPr lang="en-GB" sz="17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12.00 noon, Friday 7</a:t>
                      </a:r>
                      <a:r>
                        <a:rPr lang="en-GB" sz="1700" b="1" baseline="30000">
                          <a:solidFill>
                            <a:schemeClr val="bg1"/>
                          </a:solidFill>
                          <a:effectLst/>
                          <a:latin typeface="Arial" panose="020B0604020202020204" pitchFamily="34" charset="0"/>
                          <a:ea typeface="Times New Roman" panose="02020603050405020304" pitchFamily="18" charset="0"/>
                          <a:cs typeface="Arial" panose="020B0604020202020204" pitchFamily="34" charset="0"/>
                        </a:rPr>
                        <a:t>th</a:t>
                      </a:r>
                      <a:r>
                        <a:rPr lang="en-GB" sz="17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 May 2021</a:t>
                      </a:r>
                      <a:endParaRPr lang="en-GB" sz="17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9A0A7"/>
                    </a:solidFill>
                  </a:tcPr>
                </a:tc>
                <a:extLst>
                  <a:ext uri="{0D108BD9-81ED-4DB2-BD59-A6C34878D82A}">
                    <a16:rowId xmlns:a16="http://schemas.microsoft.com/office/drawing/2014/main" val="3417002742"/>
                  </a:ext>
                </a:extLst>
              </a:tr>
              <a:tr h="602182">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Combined Authority, as Lead Authority, appraises bids and produces the shortlist per Local Authority District Area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May 2021</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1834401"/>
                  </a:ext>
                </a:extLst>
              </a:tr>
              <a:tr h="478905">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Combined Authority submits the shortlist to Government for consideration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r>
                        <a:rPr lang="en-GB" sz="17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a: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June 2021</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7742362"/>
                  </a:ext>
                </a:extLst>
              </a:tr>
              <a:tr h="478905">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Government confirms with the Combined Authority the approved projects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End of July 2021</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8958758"/>
                  </a:ext>
                </a:extLst>
              </a:tr>
              <a:tr h="478905">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Combined Authority notifies applicants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early August 2021</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323052"/>
                  </a:ext>
                </a:extLst>
              </a:tr>
              <a:tr h="478905">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Delivery commences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August 2021</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1759113"/>
                  </a:ext>
                </a:extLst>
              </a:tr>
              <a:tr h="478905">
                <a:tc>
                  <a:txBody>
                    <a:bodyPr/>
                    <a:lstStyle/>
                    <a:p>
                      <a:pPr fontAlgn="base">
                        <a:lnSpc>
                          <a:spcPct val="100000"/>
                        </a:lnSpc>
                        <a:spcBef>
                          <a:spcPts val="500"/>
                        </a:spcBef>
                        <a:spcAft>
                          <a:spcPts val="500"/>
                        </a:spcAft>
                      </a:pP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All delivery to be completed and the Fund closes down </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ase">
                        <a:lnSpc>
                          <a:spcPct val="100000"/>
                        </a:lnSpc>
                        <a:spcBef>
                          <a:spcPts val="500"/>
                        </a:spcBef>
                        <a:spcAft>
                          <a:spcPts val="500"/>
                        </a:spcAft>
                      </a:pPr>
                      <a:r>
                        <a:rPr lang="en-GB" sz="17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March 2022</a:t>
                      </a:r>
                      <a:r>
                        <a:rPr lang="en-GB" sz="17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700">
                        <a:effectLst/>
                        <a:latin typeface="Arial" panose="020B0604020202020204" pitchFamily="34" charset="0"/>
                        <a:ea typeface="Times New Roman" panose="02020603050405020304" pitchFamily="18" charset="0"/>
                        <a:cs typeface="Arial" panose="020B0604020202020204" pitchFamily="34" charset="0"/>
                      </a:endParaRPr>
                    </a:p>
                  </a:txBody>
                  <a:tcPr marL="44372" marR="44372" marT="44372" marB="4437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8322331"/>
                  </a:ext>
                </a:extLst>
              </a:tr>
            </a:tbl>
          </a:graphicData>
        </a:graphic>
      </p:graphicFrame>
    </p:spTree>
    <p:extLst>
      <p:ext uri="{BB962C8B-B14F-4D97-AF65-F5344CB8AC3E}">
        <p14:creationId xmlns:p14="http://schemas.microsoft.com/office/powerpoint/2010/main" val="2555592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Logo&#10;&#10;Description automatically generated with medium confidence">
            <a:extLst>
              <a:ext uri="{FF2B5EF4-FFF2-40B4-BE49-F238E27FC236}">
                <a16:creationId xmlns:a16="http://schemas.microsoft.com/office/drawing/2014/main" id="{6758F9A1-5232-4347-94DE-2832C16A8EB5}"/>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239152" y="939605"/>
            <a:ext cx="11797663" cy="2616101"/>
          </a:xfrm>
          <a:prstGeom prst="rect">
            <a:avLst/>
          </a:prstGeom>
          <a:noFill/>
        </p:spPr>
        <p:txBody>
          <a:bodyPr wrap="square" rtlCol="0">
            <a:spAutoFit/>
          </a:bodyPr>
          <a:lstStyle/>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solidFill>
                <a:srgbClr val="FF0000"/>
              </a:solidFill>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en-GB">
              <a:latin typeface="Arial" panose="020B0604020202020204" pitchFamily="34" charset="0"/>
              <a:cs typeface="Arial" panose="020B0604020202020204" pitchFamily="34" charset="0"/>
            </a:endParaRPr>
          </a:p>
          <a:p>
            <a:pPr lvl="0" fontAlgn="base"/>
            <a:br>
              <a:rPr lang="en-GB">
                <a:latin typeface="Arial" panose="020B0604020202020204" pitchFamily="34" charset="0"/>
                <a:cs typeface="Arial" panose="020B0604020202020204" pitchFamily="34" charset="0"/>
              </a:rPr>
            </a:br>
            <a:endParaRPr lang="en-GB">
              <a:latin typeface="Arial" panose="020B0604020202020204" pitchFamily="34" charset="0"/>
              <a:cs typeface="Arial" panose="020B0604020202020204" pitchFamily="34" charset="0"/>
            </a:endParaRPr>
          </a:p>
          <a:p>
            <a:endParaRPr lang="en-GB" sz="2000" b="1">
              <a:solidFill>
                <a:schemeClr val="tx1">
                  <a:lumMod val="65000"/>
                  <a:lumOff val="35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B1C8764-FDF7-4ADC-9EFB-1A62DCC366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E15F466E-CA47-4E36-86E9-A6D2B902BE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A97EA8D9-8CF9-4B15-A751-22FBA5D47040}"/>
              </a:ext>
            </a:extLst>
          </p:cNvPr>
          <p:cNvSpPr txBox="1"/>
          <p:nvPr/>
        </p:nvSpPr>
        <p:spPr>
          <a:xfrm>
            <a:off x="1464817" y="2459504"/>
            <a:ext cx="8549196" cy="1938992"/>
          </a:xfrm>
          <a:prstGeom prst="rect">
            <a:avLst/>
          </a:prstGeom>
          <a:noFill/>
        </p:spPr>
        <p:txBody>
          <a:bodyPr wrap="square" rtlCol="0" anchor="ctr">
            <a:spAutoFit/>
          </a:bodyPr>
          <a:lstStyle/>
          <a:p>
            <a:pPr marL="0" lvl="1" algn="ctr"/>
            <a:r>
              <a:rPr lang="en-GB" sz="6000" b="1">
                <a:solidFill>
                  <a:srgbClr val="166976"/>
                </a:solidFill>
                <a:latin typeface="Arial" panose="020B0604020202020204" pitchFamily="34" charset="0"/>
                <a:ea typeface="+mn-lt"/>
                <a:cs typeface="Arial" panose="020B0604020202020204" pitchFamily="34" charset="0"/>
              </a:rPr>
              <a:t>Any Questions?</a:t>
            </a:r>
            <a:endParaRPr lang="en-GB" sz="600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a:latin typeface="Arial" panose="020B0604020202020204" pitchFamily="34" charset="0"/>
              <a:ea typeface="+mn-lt"/>
              <a:cs typeface="Arial" panose="020B0604020202020204" pitchFamily="34" charset="0"/>
            </a:endParaRPr>
          </a:p>
        </p:txBody>
      </p:sp>
    </p:spTree>
    <p:extLst>
      <p:ext uri="{BB962C8B-B14F-4D97-AF65-F5344CB8AC3E}">
        <p14:creationId xmlns:p14="http://schemas.microsoft.com/office/powerpoint/2010/main" val="218432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94337" y="873080"/>
            <a:ext cx="11797663" cy="6894195"/>
          </a:xfrm>
          <a:prstGeom prst="rect">
            <a:avLst/>
          </a:prstGeom>
          <a:noFill/>
        </p:spPr>
        <p:txBody>
          <a:bodyPr wrap="square" lIns="91440" tIns="45720" rIns="91440" bIns="45720" rtlCol="0" anchor="t">
            <a:spAutoFit/>
          </a:bodyPr>
          <a:lstStyle/>
          <a:p>
            <a:pPr marL="742950" lvl="1"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latin typeface="Arial"/>
                <a:cs typeface="Arial"/>
              </a:rPr>
              <a:t> N</a:t>
            </a:r>
            <a:r>
              <a:rPr lang="en-GB" sz="1700" b="1">
                <a:latin typeface="Arial"/>
                <a:cs typeface="Arial"/>
              </a:rPr>
              <a:t>o ringfences </a:t>
            </a:r>
            <a:r>
              <a:rPr lang="en-GB" sz="1700">
                <a:latin typeface="Arial"/>
                <a:cs typeface="Arial"/>
              </a:rPr>
              <a:t>applied across these themes. </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latin typeface="Arial"/>
                <a:cs typeface="Arial"/>
              </a:rPr>
              <a:t> 90% of funding available is </a:t>
            </a:r>
            <a:r>
              <a:rPr lang="en-GB" sz="1700" b="1">
                <a:latin typeface="Arial"/>
                <a:cs typeface="Arial"/>
              </a:rPr>
              <a:t>revenue funding, </a:t>
            </a:r>
            <a:r>
              <a:rPr lang="en-GB" sz="1700">
                <a:latin typeface="Arial"/>
                <a:cs typeface="Arial"/>
              </a:rPr>
              <a:t>10% capital.</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a:cs typeface="Arial"/>
              </a:rPr>
              <a:t>2021/22 only </a:t>
            </a:r>
            <a:r>
              <a:rPr lang="en-GB" sz="1700">
                <a:latin typeface="Arial"/>
                <a:cs typeface="Arial"/>
              </a:rPr>
              <a:t>- financially completed (i.e. all delivery activity concluded) by </a:t>
            </a:r>
            <a:r>
              <a:rPr lang="en-GB" sz="1700" b="1" u="sng">
                <a:latin typeface="Arial"/>
                <a:cs typeface="Arial"/>
              </a:rPr>
              <a:t>31 March 2022.</a:t>
            </a:r>
          </a:p>
          <a:p>
            <a:pPr fontAlgn="base"/>
            <a:endParaRPr lang="en-GB" sz="1700">
              <a:latin typeface="Arial" panose="020B0604020202020204" pitchFamily="34" charset="0"/>
              <a:ea typeface="Calibri" panose="020F0502020204030204" pitchFamily="34" charset="0"/>
              <a:cs typeface="Arial" panose="020B0604020202020204" pitchFamily="34" charset="0"/>
            </a:endParaRPr>
          </a:p>
          <a:p>
            <a:pPr marL="285750" indent="-285750">
              <a:buFont typeface="Arial,Sans-Serif"/>
              <a:buChar char="•"/>
            </a:pPr>
            <a:r>
              <a:rPr lang="en-GB" sz="1700">
                <a:latin typeface="Arial" panose="020B0604020202020204" pitchFamily="34" charset="0"/>
                <a:ea typeface="+mn-lt"/>
                <a:cs typeface="Arial" panose="020B0604020202020204" pitchFamily="34" charset="0"/>
              </a:rPr>
              <a:t>All places across the UK are eligible for the UK Community Renewal Fund ;</a:t>
            </a:r>
            <a:endParaRPr lang="en-US" sz="1700">
              <a:ea typeface="+mn-lt"/>
              <a:cs typeface="+mn-lt"/>
            </a:endParaRPr>
          </a:p>
          <a:p>
            <a:pPr marL="742950" lvl="1" indent="-285750">
              <a:buFont typeface="Arial,Sans-Serif"/>
              <a:buChar char="•"/>
            </a:pPr>
            <a:r>
              <a:rPr lang="en-GB" sz="1700" b="1">
                <a:solidFill>
                  <a:srgbClr val="00838B"/>
                </a:solidFill>
                <a:latin typeface="Arial" panose="020B0604020202020204" pitchFamily="34" charset="0"/>
                <a:ea typeface="+mn-lt"/>
                <a:cs typeface="Arial" panose="020B0604020202020204" pitchFamily="34" charset="0"/>
              </a:rPr>
              <a:t>Bradford – Priority Area</a:t>
            </a:r>
            <a:endParaRPr lang="en-GB" sz="1700" b="1">
              <a:solidFill>
                <a:srgbClr val="00838B"/>
              </a:solidFill>
              <a:ea typeface="+mn-lt"/>
              <a:cs typeface="+mn-lt"/>
            </a:endParaRPr>
          </a:p>
          <a:p>
            <a:pPr marL="742950" lvl="1" indent="-285750">
              <a:buFont typeface="Arial,Sans-Serif"/>
              <a:buChar char="•"/>
            </a:pPr>
            <a:r>
              <a:rPr lang="en-GB" sz="1700" b="1">
                <a:solidFill>
                  <a:srgbClr val="00838B"/>
                </a:solidFill>
                <a:latin typeface="Arial" panose="020B0604020202020204" pitchFamily="34" charset="0"/>
                <a:ea typeface="+mn-lt"/>
                <a:cs typeface="Arial" panose="020B0604020202020204" pitchFamily="34" charset="0"/>
              </a:rPr>
              <a:t>Calderdale – Priority Area</a:t>
            </a:r>
            <a:endParaRPr lang="en-US" sz="1700" b="1">
              <a:solidFill>
                <a:srgbClr val="00838B"/>
              </a:solidFill>
              <a:ea typeface="+mn-lt"/>
              <a:cs typeface="+mn-lt"/>
            </a:endParaRPr>
          </a:p>
          <a:p>
            <a:pPr marL="742950" lvl="1" indent="-285750">
              <a:buFont typeface="Arial,Sans-Serif"/>
              <a:buChar char="•"/>
            </a:pPr>
            <a:r>
              <a:rPr lang="en-GB" sz="1700" b="1">
                <a:solidFill>
                  <a:srgbClr val="00838B"/>
                </a:solidFill>
                <a:latin typeface="Arial" panose="020B0604020202020204" pitchFamily="34" charset="0"/>
                <a:ea typeface="+mn-lt"/>
                <a:cs typeface="Arial" panose="020B0604020202020204" pitchFamily="34" charset="0"/>
              </a:rPr>
              <a:t>Wakefield – Priority Area </a:t>
            </a:r>
            <a:endParaRPr lang="en-US" sz="1700" b="1">
              <a:solidFill>
                <a:srgbClr val="00838B"/>
              </a:solidFill>
              <a:ea typeface="+mn-lt"/>
              <a:cs typeface="+mn-lt"/>
            </a:endParaRPr>
          </a:p>
          <a:p>
            <a:pPr marL="742950" lvl="1" indent="-285750">
              <a:buFont typeface="Arial,Sans-Serif"/>
              <a:buChar char="•"/>
            </a:pPr>
            <a:r>
              <a:rPr lang="en-GB" sz="1700">
                <a:latin typeface="Arial" panose="020B0604020202020204" pitchFamily="34" charset="0"/>
                <a:ea typeface="+mn-lt"/>
                <a:cs typeface="Arial" panose="020B0604020202020204" pitchFamily="34" charset="0"/>
              </a:rPr>
              <a:t>Leeds – Other Area</a:t>
            </a:r>
            <a:endParaRPr lang="en-US" sz="1700">
              <a:ea typeface="+mn-lt"/>
              <a:cs typeface="+mn-lt"/>
            </a:endParaRPr>
          </a:p>
          <a:p>
            <a:pPr marL="742950" lvl="1" indent="-285750">
              <a:buFont typeface="Arial,Sans-Serif"/>
              <a:buChar char="•"/>
            </a:pPr>
            <a:r>
              <a:rPr lang="en-GB" sz="1700">
                <a:latin typeface="Arial" panose="020B0604020202020204" pitchFamily="34" charset="0"/>
                <a:ea typeface="+mn-lt"/>
                <a:cs typeface="Arial" panose="020B0604020202020204" pitchFamily="34" charset="0"/>
              </a:rPr>
              <a:t>Kirklees – Other Area</a:t>
            </a:r>
          </a:p>
          <a:p>
            <a:pPr marL="742950" lvl="1" indent="-285750">
              <a:buFont typeface="Arial,Sans-Serif"/>
              <a:buChar char="•"/>
            </a:pPr>
            <a:endParaRPr lang="en-GB" sz="170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700" b="1">
                <a:latin typeface="Arial"/>
                <a:cs typeface="Arial"/>
              </a:rPr>
              <a:t>Prioritises applications</a:t>
            </a:r>
            <a:r>
              <a:rPr lang="en-GB" sz="1700">
                <a:latin typeface="Arial"/>
                <a:cs typeface="Arial"/>
              </a:rPr>
              <a:t> that target priority places - good contribution to strategic fit and delivery/effectiveness.  </a:t>
            </a:r>
            <a:endParaRPr lang="en-US" sz="1600">
              <a:latin typeface="Arial"/>
              <a:cs typeface="Arial"/>
            </a:endParaRPr>
          </a:p>
          <a:p>
            <a:pPr marL="285750" indent="-285750">
              <a:buFont typeface="Arial" panose="020B0604020202020204" pitchFamily="34" charset="0"/>
              <a:buChar char="•"/>
            </a:pPr>
            <a:endParaRPr lang="en-GB" sz="1700">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Applications from other places to demonstrate a strong alignment with strategic fit and good delivery/effectiveness may also receive funding.</a:t>
            </a:r>
            <a:r>
              <a:rPr lang="en-GB" sz="1700" b="1">
                <a:latin typeface="Arial" panose="020B0604020202020204" pitchFamily="34" charset="0"/>
                <a:cs typeface="Arial" panose="020B0604020202020204" pitchFamily="34" charset="0"/>
              </a:rPr>
              <a:t> Being a priority place does not guarantee funding.</a:t>
            </a:r>
          </a:p>
          <a:p>
            <a:pPr marL="742950" lvl="1" indent="-285750">
              <a:buFont typeface="Arial,Sans-Serif"/>
              <a:buChar char="•"/>
            </a:pPr>
            <a:endParaRPr lang="en-GB" sz="1700">
              <a:ea typeface="+mn-lt"/>
              <a:cs typeface="+mn-lt"/>
            </a:endParaRPr>
          </a:p>
          <a:p>
            <a:pPr marL="285750" indent="-285750">
              <a:buFont typeface="Arial,Sans-Serif"/>
              <a:buChar char="•"/>
            </a:pPr>
            <a:endParaRPr lang="en-GB" sz="1700">
              <a:ea typeface="+mn-lt"/>
              <a:cs typeface="+mn-lt"/>
            </a:endParaRPr>
          </a:p>
          <a:p>
            <a:endParaRPr lang="en-GB" sz="1700">
              <a:latin typeface="Arial" panose="020B0604020202020204" pitchFamily="34" charset="0"/>
              <a:ea typeface="Calibri" panose="020F0502020204030204" pitchFamily="34" charset="0"/>
              <a:cs typeface="Arial" panose="020B0604020202020204" pitchFamily="34" charset="0"/>
            </a:endParaRPr>
          </a:p>
          <a:p>
            <a:pPr fontAlgn="base"/>
            <a:endParaRPr lang="en-GB" sz="1700">
              <a:effectLst/>
              <a:latin typeface="Arial" panose="020B0604020202020204" pitchFamily="34" charset="0"/>
              <a:ea typeface="Calibri" panose="020F0502020204030204" pitchFamily="34" charset="0"/>
              <a:cs typeface="Arial" panose="020B0604020202020204" pitchFamily="34" charset="0"/>
            </a:endParaRPr>
          </a:p>
          <a:p>
            <a:pPr fontAlgn="base"/>
            <a:endParaRPr lang="en-GB" sz="1700">
              <a:effectLst/>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endParaRPr lang="en-GB" sz="1700">
              <a:solidFill>
                <a:srgbClr val="000000"/>
              </a:solidFill>
              <a:latin typeface="Arial" panose="020B0604020202020204" pitchFamily="34" charset="0"/>
              <a:cs typeface="Arial" panose="020B0604020202020204" pitchFamily="34" charset="0"/>
            </a:endParaRPr>
          </a:p>
          <a:p>
            <a:endParaRPr lang="en-GB" sz="1700" b="1">
              <a:solidFill>
                <a:schemeClr val="tx1">
                  <a:lumMod val="65000"/>
                  <a:lumOff val="35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lIns="91440" tIns="45720" rIns="91440" bIns="45720" rtlCol="0" anchor="t">
            <a:spAutoFit/>
          </a:bodyPr>
          <a:lstStyle/>
          <a:p>
            <a:r>
              <a:rPr lang="en-GB" sz="3200" b="1">
                <a:solidFill>
                  <a:schemeClr val="tx1">
                    <a:lumMod val="65000"/>
                    <a:lumOff val="35000"/>
                  </a:schemeClr>
                </a:solidFill>
                <a:latin typeface="Arial"/>
                <a:cs typeface="Arial"/>
              </a:rPr>
              <a:t>What is the UKCRF – contd.</a:t>
            </a:r>
            <a:endParaRPr lang="en-GB" sz="3200" b="1">
              <a:solidFill>
                <a:schemeClr val="tx1">
                  <a:lumMod val="65000"/>
                  <a:lumOff val="35000"/>
                </a:schemeClr>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9" name="Picture 8" descr="Logo&#10;&#10;Description automatically generated with medium confidence">
            <a:extLst>
              <a:ext uri="{FF2B5EF4-FFF2-40B4-BE49-F238E27FC236}">
                <a16:creationId xmlns:a16="http://schemas.microsoft.com/office/drawing/2014/main" id="{CCE6738E-F047-4061-B99F-A0FE9F03E2CA}"/>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288073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1060" y="323195"/>
            <a:ext cx="9745015" cy="584775"/>
          </a:xfrm>
          <a:prstGeom prst="rect">
            <a:avLst/>
          </a:prstGeom>
          <a:noFill/>
        </p:spPr>
        <p:txBody>
          <a:bodyPr wrap="square" rtlCol="0">
            <a:spAutoFit/>
          </a:bodyPr>
          <a:lstStyle/>
          <a:p>
            <a:r>
              <a:rPr lang="en-US" sz="3200" b="1">
                <a:solidFill>
                  <a:srgbClr val="524E4E"/>
                </a:solidFill>
                <a:latin typeface="Arial"/>
                <a:cs typeface="Arial"/>
              </a:rPr>
              <a:t>Enquiries</a:t>
            </a:r>
          </a:p>
        </p:txBody>
      </p:sp>
      <p:sp>
        <p:nvSpPr>
          <p:cNvPr id="8" name="TextBox 7"/>
          <p:cNvSpPr txBox="1"/>
          <p:nvPr/>
        </p:nvSpPr>
        <p:spPr>
          <a:xfrm>
            <a:off x="601060" y="1770222"/>
            <a:ext cx="10741609" cy="1908215"/>
          </a:xfrm>
          <a:prstGeom prst="rect">
            <a:avLst/>
          </a:prstGeom>
          <a:noFill/>
        </p:spPr>
        <p:txBody>
          <a:bodyPr wrap="square" lIns="91440" tIns="45720" rIns="91440" bIns="45720" rtlCol="0" anchor="t">
            <a:spAutoFit/>
          </a:bodyPr>
          <a:lstStyle/>
          <a:p>
            <a:r>
              <a:rPr lang="en-US" sz="2800" b="1" dirty="0">
                <a:solidFill>
                  <a:srgbClr val="524E4E"/>
                </a:solidFill>
                <a:latin typeface="Arial"/>
                <a:cs typeface="Arial"/>
              </a:rPr>
              <a:t>Keep in touch:</a:t>
            </a:r>
          </a:p>
          <a:p>
            <a:endParaRPr lang="en-US" sz="2400" b="1" u="sng" dirty="0">
              <a:solidFill>
                <a:srgbClr val="949499"/>
              </a:solidFill>
              <a:highlight>
                <a:srgbClr val="FFFF00"/>
              </a:highlight>
              <a:latin typeface="Arial" panose="020B0604020202020204" pitchFamily="34" charset="0"/>
              <a:cs typeface="Arial" panose="020B0604020202020204" pitchFamily="34" charset="0"/>
            </a:endParaRPr>
          </a:p>
          <a:p>
            <a:r>
              <a:rPr lang="en-GB" sz="2000" dirty="0">
                <a:effectLst/>
                <a:latin typeface="Arial"/>
                <a:ea typeface="Calibri" panose="020F0502020204030204" pitchFamily="34" charset="0"/>
                <a:cs typeface="Arial"/>
              </a:rPr>
              <a:t>Should you have any queries in respect of this Invitation to Bid please direct all enquiries via the following mailbox </a:t>
            </a:r>
            <a:r>
              <a:rPr lang="en-GB" sz="2400" u="sng" dirty="0">
                <a:solidFill>
                  <a:srgbClr val="0563C1"/>
                </a:solidFill>
                <a:effectLst/>
                <a:latin typeface="Arial"/>
                <a:ea typeface="Times New Roman" panose="02020603050405020304" pitchFamily="18" charset="0"/>
                <a:cs typeface="Arial"/>
                <a:hlinkClick r:id="rId3"/>
              </a:rPr>
              <a:t>WestYorkshireCRFenquires@westyorks-ca.</a:t>
            </a:r>
            <a:r>
              <a:rPr lang="en-GB" sz="2400" u="sng" dirty="0">
                <a:solidFill>
                  <a:srgbClr val="0563C1"/>
                </a:solidFill>
                <a:latin typeface="Arial"/>
                <a:ea typeface="Times New Roman" panose="02020603050405020304" pitchFamily="18" charset="0"/>
                <a:cs typeface="Arial"/>
                <a:hlinkClick r:id="rId3"/>
              </a:rPr>
              <a:t>gov</a:t>
            </a:r>
            <a:r>
              <a:rPr lang="en-GB" sz="2400" u="sng" dirty="0">
                <a:solidFill>
                  <a:srgbClr val="0563C1"/>
                </a:solidFill>
                <a:effectLst/>
                <a:latin typeface="Arial"/>
                <a:ea typeface="Times New Roman" panose="02020603050405020304" pitchFamily="18" charset="0"/>
                <a:cs typeface="Arial"/>
                <a:hlinkClick r:id="rId3"/>
              </a:rPr>
              <a:t>.uk</a:t>
            </a:r>
            <a:r>
              <a:rPr lang="en-GB" sz="2400" dirty="0">
                <a:latin typeface="Arial"/>
                <a:ea typeface="Times New Roman" panose="02020603050405020304" pitchFamily="18" charset="0"/>
                <a:cs typeface="Arial"/>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US" sz="2200" u="sng" dirty="0">
              <a:highlight>
                <a:srgbClr val="FFFF00"/>
              </a:highlight>
              <a:latin typeface="Arial" panose="020B0604020202020204" pitchFamily="34" charset="0"/>
              <a:cs typeface="Arial" panose="020B0604020202020204" pitchFamily="34" charset="0"/>
            </a:endParaRPr>
          </a:p>
        </p:txBody>
      </p:sp>
      <p:cxnSp>
        <p:nvCxnSpPr>
          <p:cNvPr id="10" name="Straight Connector 9"/>
          <p:cNvCxnSpPr/>
          <p:nvPr/>
        </p:nvCxnSpPr>
        <p:spPr>
          <a:xfrm flipV="1">
            <a:off x="559980" y="992025"/>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pic>
        <p:nvPicPr>
          <p:cNvPr id="15" name="Picture 14" descr="Logo&#10;&#10;Description automatically generated with medium confidence">
            <a:extLst>
              <a:ext uri="{FF2B5EF4-FFF2-40B4-BE49-F238E27FC236}">
                <a16:creationId xmlns:a16="http://schemas.microsoft.com/office/drawing/2014/main" id="{5BCBE9CD-A510-4242-898E-B147E5338DAB}"/>
              </a:ext>
            </a:extLst>
          </p:cNvPr>
          <p:cNvPicPr>
            <a:picLocks noChangeAspect="1"/>
          </p:cNvPicPr>
          <p:nvPr/>
        </p:nvPicPr>
        <p:blipFill>
          <a:blip r:embed="rId6"/>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365229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5671127"/>
            <a:ext cx="6040582" cy="1186874"/>
          </a:xfrm>
          <a:prstGeom prst="rect">
            <a:avLst/>
          </a:prstGeom>
          <a:solidFill>
            <a:srgbClr val="4B4B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0" y="0"/>
            <a:ext cx="12192000" cy="5671127"/>
          </a:xfrm>
          <a:prstGeom prst="rect">
            <a:avLst/>
          </a:prstGeom>
          <a:solidFill>
            <a:srgbClr val="949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4B4B4D"/>
              </a:solidFill>
            </a:endParaRPr>
          </a:p>
        </p:txBody>
      </p:sp>
      <p:sp>
        <p:nvSpPr>
          <p:cNvPr id="7" name="TextBox 6"/>
          <p:cNvSpPr txBox="1"/>
          <p:nvPr/>
        </p:nvSpPr>
        <p:spPr>
          <a:xfrm>
            <a:off x="627188" y="2553965"/>
            <a:ext cx="8715004" cy="1015663"/>
          </a:xfrm>
          <a:prstGeom prst="rect">
            <a:avLst/>
          </a:prstGeom>
          <a:noFill/>
        </p:spPr>
        <p:txBody>
          <a:bodyPr wrap="square" rtlCol="0">
            <a:spAutoFit/>
          </a:bodyPr>
          <a:lstStyle/>
          <a:p>
            <a:r>
              <a:rPr lang="en-US" sz="6000" b="1">
                <a:solidFill>
                  <a:schemeClr val="bg1"/>
                </a:solidFill>
                <a:latin typeface="Arial"/>
                <a:cs typeface="Arial"/>
              </a:rPr>
              <a:t>Thank you</a:t>
            </a:r>
          </a:p>
        </p:txBody>
      </p:sp>
      <p:cxnSp>
        <p:nvCxnSpPr>
          <p:cNvPr id="8" name="Straight Connector 7"/>
          <p:cNvCxnSpPr/>
          <p:nvPr/>
        </p:nvCxnSpPr>
        <p:spPr>
          <a:xfrm>
            <a:off x="619019" y="3630433"/>
            <a:ext cx="11115781" cy="0"/>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305" y="5923862"/>
            <a:ext cx="1763385" cy="68147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736" y="6092814"/>
            <a:ext cx="1636954" cy="392198"/>
          </a:xfrm>
          <a:prstGeom prst="rect">
            <a:avLst/>
          </a:prstGeom>
        </p:spPr>
      </p:pic>
      <p:pic>
        <p:nvPicPr>
          <p:cNvPr id="10" name="Picture 9" descr="Logo&#10;&#10;Description automatically generated with medium confidence">
            <a:extLst>
              <a:ext uri="{FF2B5EF4-FFF2-40B4-BE49-F238E27FC236}">
                <a16:creationId xmlns:a16="http://schemas.microsoft.com/office/drawing/2014/main" id="{BA7F5540-991B-48C3-9FF8-3597F662CDFB}"/>
              </a:ext>
            </a:extLst>
          </p:cNvPr>
          <p:cNvPicPr>
            <a:picLocks noChangeAspect="1"/>
          </p:cNvPicPr>
          <p:nvPr/>
        </p:nvPicPr>
        <p:blipFill>
          <a:blip r:embed="rId5"/>
          <a:stretch>
            <a:fillRect/>
          </a:stretch>
        </p:blipFill>
        <p:spPr>
          <a:xfrm>
            <a:off x="6384992" y="5792311"/>
            <a:ext cx="1618491" cy="899162"/>
          </a:xfrm>
          <a:prstGeom prst="rect">
            <a:avLst/>
          </a:prstGeom>
        </p:spPr>
      </p:pic>
    </p:spTree>
    <p:extLst>
      <p:ext uri="{BB962C8B-B14F-4D97-AF65-F5344CB8AC3E}">
        <p14:creationId xmlns:p14="http://schemas.microsoft.com/office/powerpoint/2010/main" val="380596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129473F4-EF0F-4509-B691-CD17F70AE4F4}"/>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46725" y="1171821"/>
            <a:ext cx="11382518" cy="480131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700" b="0" i="0">
                <a:solidFill>
                  <a:srgbClr val="000000"/>
                </a:solidFill>
                <a:effectLst/>
                <a:latin typeface="Arial" panose="020B0604020202020204" pitchFamily="34" charset="0"/>
                <a:cs typeface="Arial" panose="020B0604020202020204" pitchFamily="34" charset="0"/>
              </a:rPr>
              <a:t>Administered by the Ministry of Housing, Communities and Local Government (MHCLG). </a:t>
            </a:r>
          </a:p>
          <a:p>
            <a:pPr marL="285750" indent="-285750">
              <a:buFont typeface="Arial" panose="020B0604020202020204" pitchFamily="34" charset="0"/>
              <a:buChar char="•"/>
            </a:pPr>
            <a:endParaRPr lang="en-GB" sz="1700">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latin typeface="Arial" panose="020B0604020202020204" pitchFamily="34" charset="0"/>
                <a:cs typeface="Arial" panose="020B0604020202020204" pitchFamily="34" charset="0"/>
              </a:rPr>
              <a:t>Has appointed ‘lead authorities’ to manage the first stage bidding process through an open process  and reserves the right to check the process followed by a lead authority.</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1">
                <a:latin typeface="Arial" panose="020B0604020202020204" pitchFamily="34" charset="0"/>
                <a:cs typeface="Arial" panose="020B0604020202020204" pitchFamily="34" charset="0"/>
              </a:rPr>
              <a:t>No direct bids from any bodies other than the lead authority will be accepted.</a:t>
            </a:r>
          </a:p>
          <a:p>
            <a:endParaRPr lang="en-GB" sz="1700" b="1">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b="0" i="0">
                <a:solidFill>
                  <a:srgbClr val="0B0C0C"/>
                </a:solidFill>
                <a:effectLst/>
                <a:latin typeface="Arial" panose="020B0604020202020204" pitchFamily="34" charset="0"/>
                <a:cs typeface="Arial" panose="020B0604020202020204" pitchFamily="34" charset="0"/>
              </a:rPr>
              <a:t>Has identified 100 priority places for investment based on an index of economic resilience. These areas will be prioritised by the UK CRF.</a:t>
            </a:r>
          </a:p>
          <a:p>
            <a:pPr marL="285750" indent="-285750">
              <a:buFont typeface="Arial" panose="020B0604020202020204" pitchFamily="34" charset="0"/>
              <a:buChar char="•"/>
            </a:pPr>
            <a:endParaRPr lang="en-GB" sz="1700" b="0" i="0">
              <a:solidFill>
                <a:srgbClr val="0B0C0C"/>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solidFill>
                  <a:srgbClr val="0B0C0C"/>
                </a:solidFill>
                <a:latin typeface="Arial" panose="020B0604020202020204" pitchFamily="34" charset="0"/>
                <a:cs typeface="Arial" panose="020B0604020202020204" pitchFamily="34" charset="0"/>
              </a:rPr>
              <a:t>Will receive the shortlists from the lead authority 18</a:t>
            </a:r>
            <a:r>
              <a:rPr lang="en-GB" sz="1700" baseline="30000">
                <a:solidFill>
                  <a:srgbClr val="0B0C0C"/>
                </a:solidFill>
                <a:latin typeface="Arial" panose="020B0604020202020204" pitchFamily="34" charset="0"/>
                <a:cs typeface="Arial" panose="020B0604020202020204" pitchFamily="34" charset="0"/>
              </a:rPr>
              <a:t>th</a:t>
            </a:r>
            <a:r>
              <a:rPr lang="en-GB" sz="1700">
                <a:solidFill>
                  <a:srgbClr val="0B0C0C"/>
                </a:solidFill>
                <a:latin typeface="Arial" panose="020B0604020202020204" pitchFamily="34" charset="0"/>
                <a:cs typeface="Arial" panose="020B0604020202020204" pitchFamily="34" charset="0"/>
              </a:rPr>
              <a:t> June 2021.</a:t>
            </a:r>
          </a:p>
          <a:p>
            <a:pPr marL="285750" indent="-285750">
              <a:buFont typeface="Arial" panose="020B0604020202020204" pitchFamily="34" charset="0"/>
              <a:buChar char="•"/>
            </a:pPr>
            <a:endParaRPr lang="en-GB" sz="1700">
              <a:solidFill>
                <a:srgbClr val="0B0C0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solidFill>
                  <a:srgbClr val="0B0C0C"/>
                </a:solidFill>
                <a:latin typeface="Arial" panose="020B0604020202020204" pitchFamily="34" charset="0"/>
                <a:cs typeface="Arial" panose="020B0604020202020204" pitchFamily="34" charset="0"/>
              </a:rPr>
              <a:t>Will carry out their own assessment mid June/July and recommend chosen projects to Ministers for approval.</a:t>
            </a:r>
          </a:p>
          <a:p>
            <a:pPr marL="285750" indent="-285750">
              <a:buFont typeface="Arial" panose="020B0604020202020204" pitchFamily="34" charset="0"/>
              <a:buChar char="•"/>
            </a:pPr>
            <a:endParaRPr lang="en-GB" sz="1700">
              <a:solidFill>
                <a:srgbClr val="0B0C0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solidFill>
                  <a:srgbClr val="0B0C0C"/>
                </a:solidFill>
                <a:latin typeface="Arial" panose="020B0604020202020204" pitchFamily="34" charset="0"/>
                <a:cs typeface="Arial" panose="020B0604020202020204" pitchFamily="34" charset="0"/>
              </a:rPr>
              <a:t>Will announce successful projects late July 2021 with the lead authority.</a:t>
            </a:r>
          </a:p>
          <a:p>
            <a:pPr marL="285750" indent="-285750">
              <a:buFont typeface="Arial" panose="020B0604020202020204" pitchFamily="34" charset="0"/>
              <a:buChar char="•"/>
            </a:pPr>
            <a:endParaRPr lang="en-GB" sz="1700">
              <a:solidFill>
                <a:srgbClr val="0B0C0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a:solidFill>
                  <a:srgbClr val="0B0C0C"/>
                </a:solidFill>
                <a:latin typeface="Arial" panose="020B0604020202020204" pitchFamily="34" charset="0"/>
                <a:cs typeface="Arial" panose="020B0604020202020204" pitchFamily="34" charset="0"/>
              </a:rPr>
              <a:t>Will enter in to a Funding Agreement with the lead authority to manage and monitor projects until March 2022.</a:t>
            </a:r>
          </a:p>
          <a:p>
            <a:pPr marL="285750" indent="-285750">
              <a:buFont typeface="Arial" panose="020B0604020202020204" pitchFamily="34" charset="0"/>
              <a:buChar char="•"/>
            </a:pPr>
            <a:endParaRPr lang="en-GB" sz="1700" b="1">
              <a:solidFill>
                <a:srgbClr val="FF00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lIns="91440" tIns="45720" rIns="91440" bIns="45720" rtlCol="0" anchor="t">
            <a:spAutoFit/>
          </a:bodyPr>
          <a:lstStyle/>
          <a:p>
            <a:r>
              <a:rPr lang="en-GB" sz="3200" b="1">
                <a:solidFill>
                  <a:srgbClr val="524E4E"/>
                </a:solidFill>
                <a:latin typeface="Arial"/>
                <a:cs typeface="Arial"/>
              </a:rPr>
              <a:t>UK Government Role</a:t>
            </a:r>
            <a:endParaRPr lang="en-GB" sz="3200" b="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5166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with medium confidence">
            <a:extLst>
              <a:ext uri="{FF2B5EF4-FFF2-40B4-BE49-F238E27FC236}">
                <a16:creationId xmlns:a16="http://schemas.microsoft.com/office/drawing/2014/main" id="{129473F4-EF0F-4509-B691-CD17F70AE4F4}"/>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424216" y="1069648"/>
            <a:ext cx="11133257" cy="5324535"/>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q"/>
            </a:pPr>
            <a:r>
              <a:rPr lang="en-GB" sz="1700">
                <a:latin typeface="Arial" panose="020B0604020202020204" pitchFamily="34" charset="0"/>
                <a:cs typeface="Arial" panose="020B0604020202020204" pitchFamily="34" charset="0"/>
              </a:rPr>
              <a:t>In West Yorkshire this is the Mayoral Combined Authority. </a:t>
            </a: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a:lnSpc>
                <a:spcPct val="100000"/>
              </a:lnSpc>
              <a:spcAft>
                <a:spcPts val="800"/>
              </a:spcAft>
            </a:pPr>
            <a:r>
              <a:rPr lang="en-GB" sz="1700">
                <a:effectLst/>
                <a:latin typeface="Arial" panose="020B0604020202020204" pitchFamily="34" charset="0"/>
                <a:ea typeface="Times New Roman" panose="02020603050405020304" pitchFamily="18" charset="0"/>
                <a:cs typeface="Arial" panose="020B0604020202020204" pitchFamily="34" charset="0"/>
              </a:rPr>
              <a:t>Responsible for:</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600"/>
              </a:spcBef>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issuing this invitation to bid</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600"/>
              </a:spcBef>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receiving bids</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600"/>
              </a:spcBef>
              <a:spcAft>
                <a:spcPts val="800"/>
              </a:spcAft>
              <a:buFont typeface="Arial" panose="020B0604020202020204" pitchFamily="34" charset="0"/>
              <a:buChar char="•"/>
            </a:pPr>
            <a:r>
              <a:rPr lang="en-GB" sz="1700">
                <a:solidFill>
                  <a:srgbClr val="000000"/>
                </a:solidFill>
                <a:effectLst/>
                <a:latin typeface="Arial" panose="020B0604020202020204" pitchFamily="34" charset="0"/>
                <a:ea typeface="Calibri" panose="020F0502020204030204" pitchFamily="34" charset="0"/>
                <a:cs typeface="Arial" panose="020B0604020202020204" pitchFamily="34" charset="0"/>
              </a:rPr>
              <a:t>appraising and prioritising a shortlist of projects up to a maximum of £3m per place</a:t>
            </a:r>
          </a:p>
          <a:p>
            <a:pPr marL="342900" indent="-342900">
              <a:spcBef>
                <a:spcPts val="600"/>
              </a:spcBef>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submitting a shortlist to UK Government to assess the proposals and select projects based on the criteria set out in the UKCRF Prospectus - </a:t>
            </a:r>
            <a:r>
              <a:rPr lang="en-GB" sz="1700" b="1">
                <a:solidFill>
                  <a:srgbClr val="000000"/>
                </a:solidFill>
                <a:effectLst/>
                <a:latin typeface="Arial" panose="020B0604020202020204" pitchFamily="34" charset="0"/>
                <a:ea typeface="Calibri" panose="020F0502020204030204" pitchFamily="34" charset="0"/>
                <a:cs typeface="Arial" panose="020B0604020202020204" pitchFamily="34" charset="0"/>
              </a:rPr>
              <a:t>by 18</a:t>
            </a:r>
            <a:r>
              <a:rPr lang="en-GB" sz="1700" b="1" baseline="30000">
                <a:solidFill>
                  <a:srgbClr val="000000"/>
                </a:solidFill>
                <a:effectLst/>
                <a:latin typeface="Arial" panose="020B0604020202020204" pitchFamily="34" charset="0"/>
                <a:ea typeface="Calibri" panose="020F0502020204030204" pitchFamily="34" charset="0"/>
                <a:cs typeface="Arial" panose="020B0604020202020204" pitchFamily="34" charset="0"/>
              </a:rPr>
              <a:t>th</a:t>
            </a:r>
            <a:r>
              <a:rPr lang="en-GB" sz="1700" b="1">
                <a:solidFill>
                  <a:srgbClr val="000000"/>
                </a:solidFill>
                <a:effectLst/>
                <a:latin typeface="Arial" panose="020B0604020202020204" pitchFamily="34" charset="0"/>
                <a:ea typeface="Calibri" panose="020F0502020204030204" pitchFamily="34" charset="0"/>
                <a:cs typeface="Arial" panose="020B0604020202020204" pitchFamily="34" charset="0"/>
              </a:rPr>
              <a:t> June 2021</a:t>
            </a:r>
            <a:r>
              <a:rPr lang="en-GB" sz="17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entering into a funding agreement with UK Government to deliver successful bids. </a:t>
            </a:r>
            <a:endParaRPr lang="en-GB" sz="170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entering into a funding agreement with the successful bidders once funding has been agreed by the UK Government.</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undertaking monitoring and assurance activity. </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600"/>
              </a:spcBef>
              <a:spcAft>
                <a:spcPts val="800"/>
              </a:spcAft>
              <a:buFont typeface="Arial" panose="020B0604020202020204" pitchFamily="34" charset="0"/>
              <a:buChar char="•"/>
            </a:pPr>
            <a:r>
              <a:rPr lang="en-GB" sz="1700">
                <a:effectLst/>
                <a:latin typeface="Arial" panose="020B0604020202020204" pitchFamily="34" charset="0"/>
                <a:ea typeface="Times New Roman" panose="02020603050405020304" pitchFamily="18" charset="0"/>
                <a:cs typeface="Arial" panose="020B0604020202020204" pitchFamily="34" charset="0"/>
              </a:rPr>
              <a:t>paying grants to successful projects and managing their performance.</a:t>
            </a:r>
            <a:endParaRPr lang="en-GB" sz="170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70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7" name="TextBox 6">
            <a:extLst>
              <a:ext uri="{FF2B5EF4-FFF2-40B4-BE49-F238E27FC236}">
                <a16:creationId xmlns:a16="http://schemas.microsoft.com/office/drawing/2014/main" id="{E09ABC34-AB0F-457E-89D8-0C42C549DBA0}"/>
              </a:ext>
            </a:extLst>
          </p:cNvPr>
          <p:cNvSpPr txBox="1"/>
          <p:nvPr/>
        </p:nvSpPr>
        <p:spPr>
          <a:xfrm>
            <a:off x="446725" y="288305"/>
            <a:ext cx="11382518" cy="584775"/>
          </a:xfrm>
          <a:prstGeom prst="rect">
            <a:avLst/>
          </a:prstGeom>
          <a:noFill/>
        </p:spPr>
        <p:txBody>
          <a:bodyPr wrap="square" lIns="91440" tIns="45720" rIns="91440" bIns="45720" rtlCol="0" anchor="t">
            <a:spAutoFit/>
          </a:bodyPr>
          <a:lstStyle/>
          <a:p>
            <a:r>
              <a:rPr lang="en-GB" sz="3200" b="1">
                <a:solidFill>
                  <a:srgbClr val="524E4E"/>
                </a:solidFill>
                <a:latin typeface="Arial"/>
                <a:cs typeface="Arial"/>
              </a:rPr>
              <a:t>Lead Authority Role</a:t>
            </a:r>
            <a:endParaRPr lang="en-GB" sz="3200" b="1">
              <a:solidFill>
                <a:srgbClr val="524E4E"/>
              </a:solidFill>
              <a:latin typeface="Arial" panose="020B0604020202020204" pitchFamily="34" charset="0"/>
              <a:cs typeface="Arial" panose="020B0604020202020204" pitchFamily="34" charset="0"/>
            </a:endParaRPr>
          </a:p>
        </p:txBody>
      </p:sp>
      <p:cxnSp>
        <p:nvCxnSpPr>
          <p:cNvPr id="8" name="Straight Connector 7">
            <a:extLst>
              <a:ext uri="{FF2B5EF4-FFF2-40B4-BE49-F238E27FC236}">
                <a16:creationId xmlns:a16="http://schemas.microsoft.com/office/drawing/2014/main" id="{3152A755-A309-43AF-AD0A-04B16B9B570D}"/>
              </a:ext>
            </a:extLst>
          </p:cNvPr>
          <p:cNvCxnSpPr/>
          <p:nvPr/>
        </p:nvCxnSpPr>
        <p:spPr>
          <a:xfrm flipV="1">
            <a:off x="571356" y="9209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01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Logo&#10;&#10;Description automatically generated with medium confidence">
            <a:extLst>
              <a:ext uri="{FF2B5EF4-FFF2-40B4-BE49-F238E27FC236}">
                <a16:creationId xmlns:a16="http://schemas.microsoft.com/office/drawing/2014/main" id="{9E4461C4-22E2-420C-A661-8F1D6657DEFD}"/>
              </a:ext>
            </a:extLst>
          </p:cNvPr>
          <p:cNvPicPr>
            <a:picLocks noChangeAspect="1"/>
          </p:cNvPicPr>
          <p:nvPr/>
        </p:nvPicPr>
        <p:blipFill>
          <a:blip r:embed="rId3"/>
          <a:stretch>
            <a:fillRect/>
          </a:stretch>
        </p:blipFill>
        <p:spPr>
          <a:xfrm>
            <a:off x="4372354" y="5880979"/>
            <a:ext cx="1618491" cy="899162"/>
          </a:xfrm>
          <a:prstGeom prst="rect">
            <a:avLst/>
          </a:prstGeom>
        </p:spPr>
      </p:pic>
      <p:sp>
        <p:nvSpPr>
          <p:cNvPr id="10" name="TextBox 9"/>
          <p:cNvSpPr txBox="1"/>
          <p:nvPr/>
        </p:nvSpPr>
        <p:spPr>
          <a:xfrm>
            <a:off x="924758" y="1997839"/>
            <a:ext cx="10342485" cy="2862322"/>
          </a:xfrm>
          <a:prstGeom prst="rect">
            <a:avLst/>
          </a:prstGeom>
          <a:noFill/>
        </p:spPr>
        <p:txBody>
          <a:bodyPr wrap="square" rtlCol="0" anchor="ctr">
            <a:spAutoFit/>
          </a:bodyPr>
          <a:lstStyle/>
          <a:p>
            <a:pPr marL="0" lvl="1" algn="ctr"/>
            <a:r>
              <a:rPr lang="en-GB" sz="6000" b="1">
                <a:solidFill>
                  <a:srgbClr val="166976"/>
                </a:solidFill>
                <a:latin typeface="Arial" panose="020B0604020202020204" pitchFamily="34" charset="0"/>
                <a:ea typeface="+mn-lt"/>
                <a:cs typeface="Arial" panose="020B0604020202020204" pitchFamily="34" charset="0"/>
              </a:rPr>
              <a:t>West Yorkshire </a:t>
            </a:r>
          </a:p>
          <a:p>
            <a:pPr marL="0" lvl="1" algn="ctr"/>
            <a:r>
              <a:rPr lang="en-GB" sz="6000" b="1">
                <a:solidFill>
                  <a:srgbClr val="166976"/>
                </a:solidFill>
                <a:latin typeface="Arial" panose="020B0604020202020204" pitchFamily="34" charset="0"/>
                <a:ea typeface="+mn-lt"/>
                <a:cs typeface="Arial" panose="020B0604020202020204" pitchFamily="34" charset="0"/>
              </a:rPr>
              <a:t>Local Investment Priorities</a:t>
            </a:r>
            <a:endParaRPr lang="en-GB" sz="6000">
              <a:solidFill>
                <a:srgbClr val="166976"/>
              </a:solidFill>
              <a:effectLst/>
              <a:latin typeface="Arial" panose="020B0604020202020204" pitchFamily="34" charset="0"/>
              <a:ea typeface="Calibri" panose="020F0502020204030204" pitchFamily="34" charset="0"/>
              <a:cs typeface="Arial" panose="020B0604020202020204" pitchFamily="34" charset="0"/>
            </a:endParaRPr>
          </a:p>
          <a:p>
            <a:pPr marL="195580" lvl="1" indent="-285750" algn="ctr">
              <a:buFont typeface="Arial" panose="020B0604020202020204" pitchFamily="34" charset="0"/>
              <a:buChar char="•"/>
            </a:pPr>
            <a:endParaRPr lang="en-GB" sz="6000">
              <a:latin typeface="Arial" panose="020B0604020202020204" pitchFamily="34" charset="0"/>
              <a:ea typeface="+mn-lt"/>
              <a:cs typeface="Arial" panose="020B0604020202020204"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Tree>
    <p:extLst>
      <p:ext uri="{BB962C8B-B14F-4D97-AF65-F5344CB8AC3E}">
        <p14:creationId xmlns:p14="http://schemas.microsoft.com/office/powerpoint/2010/main" val="189615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2325" y="987628"/>
            <a:ext cx="11797663" cy="5100499"/>
          </a:xfrm>
          <a:prstGeom prst="rect">
            <a:avLst/>
          </a:prstGeom>
          <a:noFill/>
        </p:spPr>
        <p:txBody>
          <a:bodyPr wrap="square" rtlCol="0">
            <a:spAutoFit/>
          </a:bodyPr>
          <a:lstStyle/>
          <a:p>
            <a:pPr>
              <a:lnSpc>
                <a:spcPct val="107000"/>
              </a:lnSpc>
              <a:spcAft>
                <a:spcPts val="800"/>
              </a:spcAft>
            </a:pPr>
            <a:r>
              <a:rPr lang="en-GB" sz="1700">
                <a:effectLst/>
                <a:latin typeface="Arial" panose="020B0604020202020204" pitchFamily="34" charset="0"/>
                <a:ea typeface="Calibri" panose="020F0502020204030204" pitchFamily="34" charset="0"/>
              </a:rPr>
              <a:t>In order to support the work of the new Green and Digital Skills Partnerships, projects to be supported will consider </a:t>
            </a:r>
            <a:r>
              <a:rPr lang="en-GB" sz="1700" b="1">
                <a:effectLst/>
                <a:latin typeface="Arial" panose="020B0604020202020204" pitchFamily="34" charset="0"/>
                <a:ea typeface="Calibri" panose="020F0502020204030204" pitchFamily="34" charset="0"/>
              </a:rPr>
              <a:t>new and innovative approaches</a:t>
            </a:r>
            <a:r>
              <a:rPr lang="en-GB" sz="1700">
                <a:effectLst/>
                <a:latin typeface="Arial" panose="020B0604020202020204" pitchFamily="34" charset="0"/>
                <a:ea typeface="Calibri" panose="020F0502020204030204" pitchFamily="34" charset="0"/>
              </a:rPr>
              <a:t> to equip people with the skills they need to capitalise on the opportunities and needs of their local area and meet the needs of an </a:t>
            </a:r>
            <a:r>
              <a:rPr lang="en-GB" sz="1700" b="1">
                <a:effectLst/>
                <a:latin typeface="Arial" panose="020B0604020202020204" pitchFamily="34" charset="0"/>
                <a:ea typeface="Calibri" panose="020F0502020204030204" pitchFamily="34" charset="0"/>
              </a:rPr>
              <a:t>increasingly green and digital economy.</a:t>
            </a:r>
            <a:r>
              <a:rPr lang="en-GB" sz="1700">
                <a:effectLst/>
                <a:latin typeface="Arial" panose="020B0604020202020204" pitchFamily="34" charset="0"/>
                <a:ea typeface="Calibri" panose="020F0502020204030204" pitchFamily="34" charset="0"/>
              </a:rPr>
              <a:t> </a:t>
            </a:r>
          </a:p>
          <a:p>
            <a:pPr>
              <a:spcAft>
                <a:spcPts val="800"/>
              </a:spcAft>
            </a:pPr>
            <a:r>
              <a:rPr lang="en-GB" sz="1700" b="1">
                <a:latin typeface="Arial" panose="020B0604020202020204" pitchFamily="34" charset="0"/>
                <a:cs typeface="Arial" panose="020B0604020202020204" pitchFamily="34" charset="0"/>
              </a:rPr>
              <a:t>Digital Skills interventions should aim to address;</a:t>
            </a:r>
          </a:p>
          <a:p>
            <a:pPr marL="285750" indent="-285750">
              <a:spcAft>
                <a:spcPts val="800"/>
              </a:spcAft>
              <a:buFont typeface="Arial" panose="020B0604020202020204" pitchFamily="34" charset="0"/>
              <a:buChar char="•"/>
            </a:pPr>
            <a:r>
              <a:rPr lang="en-GB" sz="1700">
                <a:latin typeface="Arial" panose="020B0604020202020204" pitchFamily="34" charset="0"/>
                <a:cs typeface="Arial" panose="020B0604020202020204" pitchFamily="34" charset="0"/>
              </a:rPr>
              <a:t>The prevention of Digital Exclusion - developing basic and essential digital skills and supporting the resolution of data poverty with the ongoing challenge of accessibility and connectivity. </a:t>
            </a:r>
          </a:p>
          <a:p>
            <a:pPr marL="285750" indent="-285750">
              <a:spcAft>
                <a:spcPts val="800"/>
              </a:spcAft>
              <a:buFont typeface="Arial" panose="020B0604020202020204" pitchFamily="34" charset="0"/>
              <a:buChar char="•"/>
            </a:pPr>
            <a:r>
              <a:rPr lang="en-GB" sz="1700">
                <a:latin typeface="Arial" panose="020B0604020202020204" pitchFamily="34" charset="0"/>
                <a:cs typeface="Arial" panose="020B0604020202020204" pitchFamily="34" charset="0"/>
              </a:rPr>
              <a:t>SME and Charity Digital Growth - developing essential digital skills to increase resilience and sustainability of organisations and the individuals that work within them.   Supporting in-work progression and productivity growth. </a:t>
            </a:r>
          </a:p>
          <a:p>
            <a:pPr marL="285750" indent="-285750">
              <a:spcAft>
                <a:spcPts val="800"/>
              </a:spcAft>
              <a:buFont typeface="Arial" panose="020B0604020202020204" pitchFamily="34" charset="0"/>
              <a:buChar char="•"/>
            </a:pPr>
            <a:r>
              <a:rPr lang="en-GB" sz="1700">
                <a:latin typeface="Arial" panose="020B0604020202020204" pitchFamily="34" charset="0"/>
                <a:cs typeface="Arial" panose="020B0604020202020204" pitchFamily="34" charset="0"/>
              </a:rPr>
              <a:t>Supporting Educators and young people to gain and grow the digital skills required in the workplace and support future career ambitions. </a:t>
            </a:r>
          </a:p>
          <a:p>
            <a:pPr>
              <a:spcAft>
                <a:spcPts val="800"/>
              </a:spcAft>
            </a:pPr>
            <a:r>
              <a:rPr lang="en-GB" sz="1700" b="1">
                <a:latin typeface="Arial" panose="020B0604020202020204" pitchFamily="34" charset="0"/>
                <a:cs typeface="Arial" panose="020B0604020202020204" pitchFamily="34" charset="0"/>
              </a:rPr>
              <a:t>Green/Construction Skills interventions should aim to address;</a:t>
            </a:r>
          </a:p>
          <a:p>
            <a:pPr marL="285750" indent="-285750">
              <a:spcAft>
                <a:spcPts val="800"/>
              </a:spcAft>
              <a:buFont typeface="Arial" panose="020B0604020202020204" pitchFamily="34" charset="0"/>
              <a:buChar char="•"/>
            </a:pPr>
            <a:r>
              <a:rPr lang="en-GB" sz="1700">
                <a:latin typeface="Arial" panose="020B0604020202020204" pitchFamily="34" charset="0"/>
                <a:cs typeface="Arial" panose="020B0604020202020204" pitchFamily="34" charset="0"/>
              </a:rPr>
              <a:t>Support for specific skills needs required to transition to net zero emissions and ensure a just transition for jobs at risk from decarbonisation. </a:t>
            </a:r>
          </a:p>
          <a:p>
            <a:pPr marL="285750" indent="-285750">
              <a:spcAft>
                <a:spcPts val="800"/>
              </a:spcAft>
              <a:buFont typeface="Arial" panose="020B0604020202020204" pitchFamily="34" charset="0"/>
              <a:buChar char="•"/>
            </a:pPr>
            <a:r>
              <a:rPr lang="en-GB" sz="1700">
                <a:latin typeface="Arial" panose="020B0604020202020204" pitchFamily="34" charset="0"/>
                <a:cs typeface="Arial" panose="020B0604020202020204" pitchFamily="34" charset="0"/>
              </a:rPr>
              <a:t>Support the future workforce and employment opportunities presented by the scale of projects such as retrofitting building, including the need to provide quality careers information and inspiration that highlights the importance of take-up of STEM subjects.</a:t>
            </a:r>
          </a:p>
        </p:txBody>
      </p:sp>
      <p:pic>
        <p:nvPicPr>
          <p:cNvPr id="6" name="Picture 5">
            <a:extLst>
              <a:ext uri="{FF2B5EF4-FFF2-40B4-BE49-F238E27FC236}">
                <a16:creationId xmlns:a16="http://schemas.microsoft.com/office/drawing/2014/main" id="{47D86733-2134-47B9-9AAB-9F1039D8F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4D8AE45C-5BA4-4FFB-A913-01EE16B90B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11" name="TextBox 10">
            <a:extLst>
              <a:ext uri="{FF2B5EF4-FFF2-40B4-BE49-F238E27FC236}">
                <a16:creationId xmlns:a16="http://schemas.microsoft.com/office/drawing/2014/main" id="{1F7342DC-A35B-420F-A8EA-6FCD9F504527}"/>
              </a:ext>
            </a:extLst>
          </p:cNvPr>
          <p:cNvSpPr txBox="1"/>
          <p:nvPr/>
        </p:nvSpPr>
        <p:spPr>
          <a:xfrm>
            <a:off x="358581" y="179648"/>
            <a:ext cx="11590090" cy="553998"/>
          </a:xfrm>
          <a:prstGeom prst="rect">
            <a:avLst/>
          </a:prstGeom>
          <a:noFill/>
        </p:spPr>
        <p:txBody>
          <a:bodyPr wrap="square" rtlCol="0">
            <a:spAutoFit/>
          </a:bodyPr>
          <a:lstStyle/>
          <a:p>
            <a:r>
              <a:rPr lang="en-US" sz="3000" b="1">
                <a:solidFill>
                  <a:srgbClr val="00838B"/>
                </a:solidFill>
                <a:latin typeface="Arial" panose="020B0604020202020204" pitchFamily="34" charset="0"/>
                <a:cs typeface="Arial" panose="020B0604020202020204" pitchFamily="34" charset="0"/>
              </a:rPr>
              <a:t>Investment in Skills</a:t>
            </a:r>
            <a:endParaRPr lang="en-US" sz="300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14E3BCBE-CBA8-4BB3-AE9A-2DAA6F532605}"/>
              </a:ext>
            </a:extLst>
          </p:cNvPr>
          <p:cNvCxnSpPr/>
          <p:nvPr/>
        </p:nvCxnSpPr>
        <p:spPr>
          <a:xfrm flipV="1">
            <a:off x="358581" y="76774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7" name="Picture 6" descr="Logo&#10;&#10;Description automatically generated with medium confidence">
            <a:extLst>
              <a:ext uri="{FF2B5EF4-FFF2-40B4-BE49-F238E27FC236}">
                <a16:creationId xmlns:a16="http://schemas.microsoft.com/office/drawing/2014/main" id="{0991ECF6-8027-4749-9773-A0BBB4DD674C}"/>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21338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06404" y="1286385"/>
            <a:ext cx="10968881" cy="2705869"/>
          </a:xfrm>
          <a:prstGeom prst="rect">
            <a:avLst/>
          </a:prstGeom>
          <a:noFill/>
        </p:spPr>
        <p:txBody>
          <a:bodyPr wrap="square" rtlCol="0">
            <a:spAutoFit/>
          </a:bodyPr>
          <a:lstStyle/>
          <a:p>
            <a:pPr>
              <a:lnSpc>
                <a:spcPct val="100000"/>
              </a:lnSpc>
              <a:spcAft>
                <a:spcPts val="600"/>
              </a:spcAft>
            </a:pPr>
            <a:r>
              <a:rPr lang="en-GB">
                <a:effectLst/>
                <a:latin typeface="Arial" panose="020B0604020202020204" pitchFamily="34" charset="0"/>
                <a:ea typeface="Calibri" panose="020F0502020204030204" pitchFamily="34" charset="0"/>
                <a:cs typeface="Arial" panose="020B0604020202020204" pitchFamily="34" charset="0"/>
              </a:rPr>
              <a:t>In re-imagining the economy post pandemic, to support the opportunities to support new and growing strengths, and to boost entrepreneurialism in our communities, </a:t>
            </a:r>
            <a:r>
              <a:rPr lang="en-GB">
                <a:effectLst/>
                <a:latin typeface="Arial" panose="020B0604020202020204" pitchFamily="34" charset="0"/>
                <a:ea typeface="Times New Roman" panose="02020603050405020304" pitchFamily="18" charset="0"/>
                <a:cs typeface="Arial" panose="020B0604020202020204" pitchFamily="34" charset="0"/>
              </a:rPr>
              <a:t>projects to be supported will:</a:t>
            </a:r>
            <a:endParaRPr lang="en-GB">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spcBef>
                <a:spcPts val="500"/>
              </a:spcBef>
              <a:spcAft>
                <a:spcPts val="500"/>
              </a:spcAft>
              <a:buFont typeface="Arial" panose="020B0604020202020204" pitchFamily="34" charset="0"/>
              <a:buChar char="•"/>
            </a:pPr>
            <a:r>
              <a:rPr lang="en-GB">
                <a:effectLst/>
                <a:latin typeface="Arial" panose="020B0604020202020204" pitchFamily="34" charset="0"/>
                <a:ea typeface="Times New Roman" panose="02020603050405020304" pitchFamily="18" charset="0"/>
                <a:cs typeface="Arial" panose="020B0604020202020204" pitchFamily="34" charset="0"/>
              </a:rPr>
              <a:t>seek </a:t>
            </a:r>
            <a:r>
              <a:rPr lang="en-GB" b="1">
                <a:effectLst/>
                <a:latin typeface="Arial" panose="020B0604020202020204" pitchFamily="34" charset="0"/>
                <a:ea typeface="Times New Roman" panose="02020603050405020304" pitchFamily="18" charset="0"/>
                <a:cs typeface="Arial" panose="020B0604020202020204" pitchFamily="34" charset="0"/>
              </a:rPr>
              <a:t>creative and pilot actions</a:t>
            </a:r>
            <a:r>
              <a:rPr lang="en-GB">
                <a:effectLst/>
                <a:latin typeface="Arial" panose="020B0604020202020204" pitchFamily="34" charset="0"/>
                <a:ea typeface="Times New Roman" panose="02020603050405020304" pitchFamily="18" charset="0"/>
                <a:cs typeface="Arial" panose="020B0604020202020204" pitchFamily="34" charset="0"/>
              </a:rPr>
              <a:t>, in particular at a very local/community level which help </a:t>
            </a:r>
            <a:r>
              <a:rPr lang="en-GB" b="1">
                <a:effectLst/>
                <a:latin typeface="Arial" panose="020B0604020202020204" pitchFamily="34" charset="0"/>
                <a:ea typeface="Times New Roman" panose="02020603050405020304" pitchFamily="18" charset="0"/>
                <a:cs typeface="Arial" panose="020B0604020202020204" pitchFamily="34" charset="0"/>
              </a:rPr>
              <a:t>businesses to innovate, grow and create and sustain jobs</a:t>
            </a:r>
            <a:r>
              <a:rPr lang="en-GB">
                <a:effectLst/>
                <a:latin typeface="Arial" panose="020B0604020202020204" pitchFamily="34" charset="0"/>
                <a:ea typeface="Times New Roman" panose="02020603050405020304" pitchFamily="18" charset="0"/>
                <a:cs typeface="Arial" panose="020B0604020202020204" pitchFamily="34" charset="0"/>
              </a:rPr>
              <a:t>.  Schemes must</a:t>
            </a:r>
            <a:r>
              <a:rPr lang="en-GB" b="1">
                <a:effectLst/>
                <a:latin typeface="Arial" panose="020B0604020202020204" pitchFamily="34" charset="0"/>
                <a:ea typeface="Times New Roman" panose="02020603050405020304" pitchFamily="18" charset="0"/>
                <a:cs typeface="Arial" panose="020B0604020202020204" pitchFamily="34" charset="0"/>
              </a:rPr>
              <a:t> </a:t>
            </a:r>
            <a:r>
              <a:rPr lang="en-GB">
                <a:effectLst/>
                <a:latin typeface="Arial" panose="020B0604020202020204" pitchFamily="34" charset="0"/>
                <a:ea typeface="Times New Roman" panose="02020603050405020304" pitchFamily="18" charset="0"/>
                <a:cs typeface="Arial" panose="020B0604020202020204" pitchFamily="34" charset="0"/>
              </a:rPr>
              <a:t>add value to existing national and local offers.  </a:t>
            </a:r>
          </a:p>
          <a:p>
            <a:pPr marL="342900" lvl="0" indent="-342900" fontAlgn="base">
              <a:spcBef>
                <a:spcPts val="500"/>
              </a:spcBef>
              <a:spcAft>
                <a:spcPts val="500"/>
              </a:spcAft>
              <a:buFont typeface="Arial" panose="020B0604020202020204" pitchFamily="34" charset="0"/>
              <a:buChar char="•"/>
            </a:pPr>
            <a:r>
              <a:rPr lang="en-GB">
                <a:effectLst/>
                <a:latin typeface="Arial" panose="020B0604020202020204" pitchFamily="34" charset="0"/>
                <a:ea typeface="Times New Roman" panose="02020603050405020304" pitchFamily="18" charset="0"/>
                <a:cs typeface="Arial" panose="020B0604020202020204" pitchFamily="34" charset="0"/>
              </a:rPr>
              <a:t>support </a:t>
            </a:r>
            <a:r>
              <a:rPr lang="en-GB" b="1">
                <a:effectLst/>
                <a:latin typeface="Arial" panose="020B0604020202020204" pitchFamily="34" charset="0"/>
                <a:ea typeface="Times New Roman" panose="02020603050405020304" pitchFamily="18" charset="0"/>
                <a:cs typeface="Arial" panose="020B0604020202020204" pitchFamily="34" charset="0"/>
              </a:rPr>
              <a:t>research to support how local barriers to enterprise</a:t>
            </a:r>
            <a:r>
              <a:rPr lang="en-GB">
                <a:effectLst/>
                <a:latin typeface="Arial" panose="020B0604020202020204" pitchFamily="34" charset="0"/>
                <a:ea typeface="Times New Roman" panose="02020603050405020304" pitchFamily="18" charset="0"/>
                <a:cs typeface="Arial" panose="020B0604020202020204" pitchFamily="34" charset="0"/>
              </a:rPr>
              <a:t> may be addressed as part of the recovery.</a:t>
            </a:r>
          </a:p>
          <a:p>
            <a:pPr marL="342900" lvl="0" indent="-342900" fontAlgn="base">
              <a:spcBef>
                <a:spcPts val="500"/>
              </a:spcBef>
              <a:spcAft>
                <a:spcPts val="500"/>
              </a:spcAft>
              <a:buFont typeface="Arial" panose="020B0604020202020204" pitchFamily="34" charset="0"/>
              <a:buChar char="•"/>
            </a:pPr>
            <a:r>
              <a:rPr lang="en-GB">
                <a:effectLst/>
                <a:latin typeface="Arial" panose="020B0604020202020204" pitchFamily="34" charset="0"/>
                <a:ea typeface="Times New Roman" panose="02020603050405020304" pitchFamily="18" charset="0"/>
                <a:cs typeface="Arial" panose="020B0604020202020204" pitchFamily="34" charset="0"/>
              </a:rPr>
              <a:t>seek to support a focus on </a:t>
            </a:r>
            <a:r>
              <a:rPr lang="en-GB" b="1">
                <a:effectLst/>
                <a:latin typeface="Arial" panose="020B0604020202020204" pitchFamily="34" charset="0"/>
                <a:ea typeface="Times New Roman" panose="02020603050405020304" pitchFamily="18" charset="0"/>
                <a:cs typeface="Arial" panose="020B0604020202020204" pitchFamily="34" charset="0"/>
              </a:rPr>
              <a:t>innovative support for SMEs</a:t>
            </a:r>
            <a:r>
              <a:rPr lang="en-GB">
                <a:effectLst/>
                <a:latin typeface="Arial" panose="020B0604020202020204" pitchFamily="34" charset="0"/>
                <a:ea typeface="Times New Roman" panose="02020603050405020304" pitchFamily="18" charset="0"/>
                <a:cs typeface="Arial" panose="020B0604020202020204" pitchFamily="34" charset="0"/>
              </a:rPr>
              <a:t> </a:t>
            </a:r>
          </a:p>
        </p:txBody>
      </p:sp>
      <p:pic>
        <p:nvPicPr>
          <p:cNvPr id="6" name="Picture 5">
            <a:extLst>
              <a:ext uri="{FF2B5EF4-FFF2-40B4-BE49-F238E27FC236}">
                <a16:creationId xmlns:a16="http://schemas.microsoft.com/office/drawing/2014/main" id="{47D86733-2134-47B9-9AAB-9F1039D8F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4D8AE45C-5BA4-4FFB-A913-01EE16B90B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11" name="TextBox 10">
            <a:extLst>
              <a:ext uri="{FF2B5EF4-FFF2-40B4-BE49-F238E27FC236}">
                <a16:creationId xmlns:a16="http://schemas.microsoft.com/office/drawing/2014/main" id="{907F57D2-AF7D-4E49-A514-5F636AD40FF6}"/>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00838B"/>
                </a:solidFill>
                <a:latin typeface="Arial" panose="020B0604020202020204" pitchFamily="34" charset="0"/>
                <a:cs typeface="Arial" panose="020B0604020202020204" pitchFamily="34" charset="0"/>
              </a:rPr>
              <a:t>Investment for local business</a:t>
            </a:r>
            <a:endParaRPr lang="en-US" sz="3000">
              <a:solidFill>
                <a:srgbClr val="00838B"/>
              </a:solidFill>
              <a:latin typeface="Arial" panose="020B0604020202020204" pitchFamily="34" charset="0"/>
              <a:cs typeface="Arial" panose="020B0604020202020204" pitchFamily="34" charset="0"/>
            </a:endParaRPr>
          </a:p>
        </p:txBody>
      </p:sp>
      <p:cxnSp>
        <p:nvCxnSpPr>
          <p:cNvPr id="12" name="Straight Connector 11">
            <a:extLst>
              <a:ext uri="{FF2B5EF4-FFF2-40B4-BE49-F238E27FC236}">
                <a16:creationId xmlns:a16="http://schemas.microsoft.com/office/drawing/2014/main" id="{B0C9546A-83BC-4FBE-8F3B-981A29CA17D2}"/>
              </a:ext>
            </a:extLst>
          </p:cNvPr>
          <p:cNvCxnSpPr/>
          <p:nvPr/>
        </p:nvCxnSpPr>
        <p:spPr>
          <a:xfrm flipV="1">
            <a:off x="446725" y="817433"/>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7" name="Picture 6" descr="Logo&#10;&#10;Description automatically generated with medium confidence">
            <a:extLst>
              <a:ext uri="{FF2B5EF4-FFF2-40B4-BE49-F238E27FC236}">
                <a16:creationId xmlns:a16="http://schemas.microsoft.com/office/drawing/2014/main" id="{AC9892E6-4C9F-44C8-B859-0E1B1381A734}"/>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73317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6726" y="986857"/>
            <a:ext cx="11590089" cy="4862870"/>
          </a:xfrm>
          <a:prstGeom prst="rect">
            <a:avLst/>
          </a:prstGeom>
          <a:noFill/>
        </p:spPr>
        <p:txBody>
          <a:bodyPr wrap="square" rtlCol="0">
            <a:spAutoFit/>
          </a:bodyPr>
          <a:lstStyle/>
          <a:p>
            <a:pPr>
              <a:spcAft>
                <a:spcPts val="800"/>
              </a:spcAft>
            </a:pPr>
            <a:r>
              <a:rPr lang="en-GB">
                <a:effectLst/>
                <a:latin typeface="Arial" panose="020B0604020202020204" pitchFamily="34" charset="0"/>
                <a:ea typeface="Calibri" panose="020F0502020204030204" pitchFamily="34" charset="0"/>
                <a:cs typeface="Arial" panose="020B0604020202020204" pitchFamily="34" charset="0"/>
              </a:rPr>
              <a:t>Covid-19 has diverted attention from the levelling up agenda for the North but this has now become even more acute in terms of deprived communities that already needed targeted investment to deliver resilience for the future. To address the needs of people and places of West Yorkshire </a:t>
            </a:r>
            <a:r>
              <a:rPr lang="en-GB">
                <a:effectLst/>
                <a:latin typeface="Arial" panose="020B0604020202020204" pitchFamily="34" charset="0"/>
                <a:ea typeface="Times New Roman" panose="02020603050405020304" pitchFamily="18" charset="0"/>
                <a:cs typeface="Arial" panose="020B0604020202020204" pitchFamily="34" charset="0"/>
              </a:rPr>
              <a:t>projects to be supported will:</a:t>
            </a:r>
            <a:endParaRPr lang="en-GB">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b="1">
                <a:effectLst/>
                <a:latin typeface="Arial" panose="020B0604020202020204" pitchFamily="34" charset="0"/>
                <a:ea typeface="Calibri" panose="020F0502020204030204" pitchFamily="34" charset="0"/>
                <a:cs typeface="Arial" panose="020B0604020202020204" pitchFamily="34" charset="0"/>
              </a:rPr>
              <a:t>Explore opportunities for promoting culture-led regeneration and community development </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For example investing in culture focused feasibility studies and community facilities to attract people to places, including research for projects that could generate footfall to support other private-sector businesses, opportunities to improve efficiency and collaboration by joining up local public services that can contribute positively to post COVID ready places.</a:t>
            </a:r>
          </a:p>
          <a:p>
            <a:pPr>
              <a:spcAft>
                <a:spcPts val="800"/>
              </a:spcAft>
            </a:pPr>
            <a:r>
              <a:rPr lang="en-GB" b="1">
                <a:latin typeface="Arial" panose="020B0604020202020204" pitchFamily="34" charset="0"/>
                <a:ea typeface="Calibri" panose="020F0502020204030204" pitchFamily="34" charset="0"/>
                <a:cs typeface="Arial" panose="020B0604020202020204" pitchFamily="34" charset="0"/>
              </a:rPr>
              <a:t>I</a:t>
            </a:r>
            <a:r>
              <a:rPr lang="en-GB" b="1">
                <a:effectLst/>
                <a:latin typeface="Arial" panose="020B0604020202020204" pitchFamily="34" charset="0"/>
                <a:ea typeface="Calibri" panose="020F0502020204030204" pitchFamily="34" charset="0"/>
                <a:cs typeface="Arial" panose="020B0604020202020204" pitchFamily="34" charset="0"/>
              </a:rPr>
              <a:t>mprove green spaces and preserving important local assets</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For example enhancing natural assets, including green spaces in neighbourhoods and housing estates, to enhance quality of life to attract and retain talent, and attract tourism. </a:t>
            </a:r>
          </a:p>
          <a:p>
            <a:pPr>
              <a:spcAft>
                <a:spcPts val="800"/>
              </a:spcAft>
            </a:pPr>
            <a:r>
              <a:rPr lang="en-GB" b="1">
                <a:effectLst/>
                <a:latin typeface="Arial" panose="020B0604020202020204" pitchFamily="34" charset="0"/>
                <a:ea typeface="Calibri" panose="020F0502020204030204" pitchFamily="34" charset="0"/>
                <a:cs typeface="Arial" panose="020B0604020202020204" pitchFamily="34" charset="0"/>
              </a:rPr>
              <a:t>Develop a home retrofit pilot</a:t>
            </a:r>
          </a:p>
          <a:p>
            <a:pPr marL="285750" indent="-285750">
              <a:spcAft>
                <a:spcPts val="800"/>
              </a:spcAft>
              <a:buFont typeface="Arial" panose="020B0604020202020204" pitchFamily="34" charset="0"/>
              <a:buChar char="•"/>
            </a:pPr>
            <a:r>
              <a:rPr lang="en-GB">
                <a:effectLst/>
                <a:latin typeface="Arial" panose="020B0604020202020204" pitchFamily="34" charset="0"/>
                <a:ea typeface="Calibri" panose="020F0502020204030204" pitchFamily="34" charset="0"/>
                <a:cs typeface="Arial" panose="020B0604020202020204" pitchFamily="34" charset="0"/>
              </a:rPr>
              <a:t>Links to skills, training, improving health, increasing household income etc - focus on supporting the community, training neighbourhood assessors, able to champion and act as ambassadors for green technology. </a:t>
            </a:r>
          </a:p>
        </p:txBody>
      </p:sp>
      <p:pic>
        <p:nvPicPr>
          <p:cNvPr id="6" name="Picture 5">
            <a:extLst>
              <a:ext uri="{FF2B5EF4-FFF2-40B4-BE49-F238E27FC236}">
                <a16:creationId xmlns:a16="http://schemas.microsoft.com/office/drawing/2014/main" id="{47D86733-2134-47B9-9AAB-9F1039D8F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356" y="6260686"/>
            <a:ext cx="1246099" cy="298553"/>
          </a:xfrm>
          <a:prstGeom prst="rect">
            <a:avLst/>
          </a:prstGeom>
        </p:spPr>
      </p:pic>
      <p:pic>
        <p:nvPicPr>
          <p:cNvPr id="9" name="Picture 8">
            <a:extLst>
              <a:ext uri="{FF2B5EF4-FFF2-40B4-BE49-F238E27FC236}">
                <a16:creationId xmlns:a16="http://schemas.microsoft.com/office/drawing/2014/main" id="{4D8AE45C-5BA4-4FFB-A913-01EE16B90B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396" y="6111221"/>
            <a:ext cx="1540426" cy="595310"/>
          </a:xfrm>
          <a:prstGeom prst="rect">
            <a:avLst/>
          </a:prstGeom>
        </p:spPr>
      </p:pic>
      <p:sp>
        <p:nvSpPr>
          <p:cNvPr id="13" name="TextBox 12">
            <a:extLst>
              <a:ext uri="{FF2B5EF4-FFF2-40B4-BE49-F238E27FC236}">
                <a16:creationId xmlns:a16="http://schemas.microsoft.com/office/drawing/2014/main" id="{32BC5397-AB45-4C02-B9B6-6958B50A013F}"/>
              </a:ext>
            </a:extLst>
          </p:cNvPr>
          <p:cNvSpPr txBox="1"/>
          <p:nvPr/>
        </p:nvSpPr>
        <p:spPr>
          <a:xfrm>
            <a:off x="446725" y="135307"/>
            <a:ext cx="11590090" cy="553998"/>
          </a:xfrm>
          <a:prstGeom prst="rect">
            <a:avLst/>
          </a:prstGeom>
          <a:noFill/>
        </p:spPr>
        <p:txBody>
          <a:bodyPr wrap="square" rtlCol="0">
            <a:spAutoFit/>
          </a:bodyPr>
          <a:lstStyle/>
          <a:p>
            <a:r>
              <a:rPr lang="en-US" sz="3000" b="1">
                <a:solidFill>
                  <a:srgbClr val="00838B"/>
                </a:solidFill>
                <a:latin typeface="Arial" panose="020B0604020202020204" pitchFamily="34" charset="0"/>
                <a:cs typeface="Arial" panose="020B0604020202020204" pitchFamily="34" charset="0"/>
              </a:rPr>
              <a:t>Investment in Communities and Place</a:t>
            </a:r>
            <a:endParaRPr lang="en-US" sz="3000">
              <a:solidFill>
                <a:srgbClr val="00838B"/>
              </a:solidFill>
              <a:latin typeface="Arial" panose="020B0604020202020204" pitchFamily="34" charset="0"/>
              <a:cs typeface="Arial" panose="020B0604020202020204" pitchFamily="34" charset="0"/>
            </a:endParaRPr>
          </a:p>
        </p:txBody>
      </p:sp>
      <p:cxnSp>
        <p:nvCxnSpPr>
          <p:cNvPr id="14" name="Straight Connector 13">
            <a:extLst>
              <a:ext uri="{FF2B5EF4-FFF2-40B4-BE49-F238E27FC236}">
                <a16:creationId xmlns:a16="http://schemas.microsoft.com/office/drawing/2014/main" id="{7B69B609-020F-497B-970A-00A755F2E7FE}"/>
              </a:ext>
            </a:extLst>
          </p:cNvPr>
          <p:cNvCxnSpPr/>
          <p:nvPr/>
        </p:nvCxnSpPr>
        <p:spPr>
          <a:xfrm flipV="1">
            <a:off x="424217" y="777399"/>
            <a:ext cx="11133256" cy="25312"/>
          </a:xfrm>
          <a:prstGeom prst="line">
            <a:avLst/>
          </a:prstGeom>
          <a:ln w="9525">
            <a:solidFill>
              <a:srgbClr val="4B4B4D"/>
            </a:solidFill>
          </a:ln>
          <a:effectLst/>
        </p:spPr>
        <p:style>
          <a:lnRef idx="2">
            <a:schemeClr val="accent1"/>
          </a:lnRef>
          <a:fillRef idx="0">
            <a:schemeClr val="accent1"/>
          </a:fillRef>
          <a:effectRef idx="1">
            <a:schemeClr val="accent1"/>
          </a:effectRef>
          <a:fontRef idx="minor">
            <a:schemeClr val="tx1"/>
          </a:fontRef>
        </p:style>
      </p:cxnSp>
      <p:pic>
        <p:nvPicPr>
          <p:cNvPr id="7" name="Picture 6" descr="Logo&#10;&#10;Description automatically generated with medium confidence">
            <a:extLst>
              <a:ext uri="{FF2B5EF4-FFF2-40B4-BE49-F238E27FC236}">
                <a16:creationId xmlns:a16="http://schemas.microsoft.com/office/drawing/2014/main" id="{95156A26-124D-4A2D-A764-C027F6E8DA9C}"/>
              </a:ext>
            </a:extLst>
          </p:cNvPr>
          <p:cNvPicPr>
            <a:picLocks noChangeAspect="1"/>
          </p:cNvPicPr>
          <p:nvPr/>
        </p:nvPicPr>
        <p:blipFill>
          <a:blip r:embed="rId5"/>
          <a:stretch>
            <a:fillRect/>
          </a:stretch>
        </p:blipFill>
        <p:spPr>
          <a:xfrm>
            <a:off x="4372354" y="5880979"/>
            <a:ext cx="1618491" cy="899162"/>
          </a:xfrm>
          <a:prstGeom prst="rect">
            <a:avLst/>
          </a:prstGeom>
        </p:spPr>
      </p:pic>
    </p:spTree>
    <p:extLst>
      <p:ext uri="{BB962C8B-B14F-4D97-AF65-F5344CB8AC3E}">
        <p14:creationId xmlns:p14="http://schemas.microsoft.com/office/powerpoint/2010/main" val="3887868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eader – straplin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8_Content Slide">
  <a:themeElements>
    <a:clrScheme name="Custom 3">
      <a:dk1>
        <a:srgbClr val="212952"/>
      </a:dk1>
      <a:lt1>
        <a:sysClr val="window" lastClr="FFFFFF"/>
      </a:lt1>
      <a:dk2>
        <a:srgbClr val="21295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9_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isclaimer – Straplin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09d8ea2-166c-4bc4-b8e6-471679cf7152"/>
    <SharedWithUsers xmlns="48da7f05-2751-402d-bd3e-cb5f9c42c7e0">
      <UserInfo>
        <DisplayName>Heather Waddington</DisplayName>
        <AccountId>13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mbined Authority Document" ma:contentTypeID="0x010100CD2C4A6BD139E040B17750FF27DCB5880071928BE4B7A2974EAE05046B028620BD" ma:contentTypeVersion="28" ma:contentTypeDescription="Create a new document." ma:contentTypeScope="" ma:versionID="c97c340cf64ba18f5a74ae86405777a7">
  <xsd:schema xmlns:xsd="http://www.w3.org/2001/XMLSchema" xmlns:xs="http://www.w3.org/2001/XMLSchema" xmlns:p="http://schemas.microsoft.com/office/2006/metadata/properties" xmlns:ns2="609d8ea2-166c-4bc4-b8e6-471679cf7152" xmlns:ns3="0b395adf-f381-4544-8bea-1fa9efbbcf09" xmlns:ns4="48da7f05-2751-402d-bd3e-cb5f9c42c7e0" targetNamespace="http://schemas.microsoft.com/office/2006/metadata/properties" ma:root="true" ma:fieldsID="5807290fb82c789d0a58d202cd838c36" ns2:_="" ns3:_="" ns4:_="">
    <xsd:import namespace="609d8ea2-166c-4bc4-b8e6-471679cf7152"/>
    <xsd:import namespace="0b395adf-f381-4544-8bea-1fa9efbbcf09"/>
    <xsd:import namespace="48da7f05-2751-402d-bd3e-cb5f9c42c7e0"/>
    <xsd:element name="properties">
      <xsd:complexType>
        <xsd:sequence>
          <xsd:element name="documentManagement">
            <xsd:complexType>
              <xsd:all>
                <xsd:element ref="ns2:TaxCatchAll" minOccurs="0"/>
                <xsd:element ref="ns2:TaxCatchAllLabel"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9d8ea2-166c-4bc4-b8e6-471679cf7152"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a4382ec-00f4-4fcf-9d7b-7e87a3935e01}" ma:internalName="TaxCatchAll" ma:showField="CatchAllData" ma:web="48da7f05-2751-402d-bd3e-cb5f9c42c7e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0a4382ec-00f4-4fcf-9d7b-7e87a3935e01}" ma:internalName="TaxCatchAllLabel" ma:readOnly="true" ma:showField="CatchAllDataLabel" ma:web="48da7f05-2751-402d-bd3e-cb5f9c42c7e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b395adf-f381-4544-8bea-1fa9efbbcf0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da7f05-2751-402d-bd3e-cb5f9c42c7e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818be74b-408a-4821-a541-c1cb6a280853" ContentTypeId="0x010100CD2C4A6BD139E040B17750FF27DCB588" PreviousValue="true"/>
</file>

<file path=customXml/itemProps1.xml><?xml version="1.0" encoding="utf-8"?>
<ds:datastoreItem xmlns:ds="http://schemas.openxmlformats.org/officeDocument/2006/customXml" ds:itemID="{37FA6A1D-A692-4ABB-9DB6-FE4D690BA2FE}">
  <ds:schemaRefs>
    <ds:schemaRef ds:uri="http://purl.org/dc/elements/1.1/"/>
    <ds:schemaRef ds:uri="http://schemas.microsoft.com/office/2006/metadata/properties"/>
    <ds:schemaRef ds:uri="http://www.w3.org/XML/1998/namespace"/>
    <ds:schemaRef ds:uri="http://schemas.microsoft.com/office/2006/documentManagement/types"/>
    <ds:schemaRef ds:uri="http://purl.org/dc/dcmitype/"/>
    <ds:schemaRef ds:uri="48da7f05-2751-402d-bd3e-cb5f9c42c7e0"/>
    <ds:schemaRef ds:uri="http://schemas.microsoft.com/office/infopath/2007/PartnerControls"/>
    <ds:schemaRef ds:uri="http://purl.org/dc/terms/"/>
    <ds:schemaRef ds:uri="http://schemas.openxmlformats.org/package/2006/metadata/core-properties"/>
    <ds:schemaRef ds:uri="0b395adf-f381-4544-8bea-1fa9efbbcf09"/>
    <ds:schemaRef ds:uri="609d8ea2-166c-4bc4-b8e6-471679cf7152"/>
  </ds:schemaRefs>
</ds:datastoreItem>
</file>

<file path=customXml/itemProps2.xml><?xml version="1.0" encoding="utf-8"?>
<ds:datastoreItem xmlns:ds="http://schemas.openxmlformats.org/officeDocument/2006/customXml" ds:itemID="{3B1F9984-AEC4-4C04-8667-327B6EB67C90}">
  <ds:schemaRefs>
    <ds:schemaRef ds:uri="http://schemas.microsoft.com/sharepoint/v3/contenttype/forms"/>
  </ds:schemaRefs>
</ds:datastoreItem>
</file>

<file path=customXml/itemProps3.xml><?xml version="1.0" encoding="utf-8"?>
<ds:datastoreItem xmlns:ds="http://schemas.openxmlformats.org/officeDocument/2006/customXml" ds:itemID="{186F51CF-9C4D-410E-9B3D-D6B3D111E715}">
  <ds:schemaRefs>
    <ds:schemaRef ds:uri="0b395adf-f381-4544-8bea-1fa9efbbcf09"/>
    <ds:schemaRef ds:uri="48da7f05-2751-402d-bd3e-cb5f9c42c7e0"/>
    <ds:schemaRef ds:uri="609d8ea2-166c-4bc4-b8e6-471679cf71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99C2759-964C-4B1C-999C-A347747BC469}">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0</TotalTime>
  <Words>3957</Words>
  <Application>Microsoft Office PowerPoint</Application>
  <PresentationFormat>Widescreen</PresentationFormat>
  <Paragraphs>469</Paragraphs>
  <Slides>31</Slides>
  <Notes>31</Notes>
  <HiddenSlides>0</HiddenSlides>
  <MMClips>0</MMClips>
  <ScaleCrop>false</ScaleCrop>
  <HeadingPairs>
    <vt:vector size="4" baseType="variant">
      <vt:variant>
        <vt:lpstr>Theme</vt:lpstr>
      </vt:variant>
      <vt:variant>
        <vt:i4>5</vt:i4>
      </vt:variant>
      <vt:variant>
        <vt:lpstr>Slide Titles</vt:lpstr>
      </vt:variant>
      <vt:variant>
        <vt:i4>31</vt:i4>
      </vt:variant>
    </vt:vector>
  </HeadingPairs>
  <TitlesOfParts>
    <vt:vector size="36" baseType="lpstr">
      <vt:lpstr>Office Theme</vt:lpstr>
      <vt:lpstr>Header – strapline 1</vt:lpstr>
      <vt:lpstr>8_Content Slide</vt:lpstr>
      <vt:lpstr>9_Content Slide</vt:lpstr>
      <vt:lpstr>1_Disclaimer – Strapline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Chineseburn15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Micallef</dc:creator>
  <cp:lastModifiedBy>Heather Waddington</cp:lastModifiedBy>
  <cp:revision>4</cp:revision>
  <cp:lastPrinted>2019-08-05T13:02:01Z</cp:lastPrinted>
  <dcterms:created xsi:type="dcterms:W3CDTF">2017-10-09T09:04:56Z</dcterms:created>
  <dcterms:modified xsi:type="dcterms:W3CDTF">2021-04-14T22:29:28Z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0x010100CD2C4A6BD139E040B17750FF27DCB5880071928BE4B7A2974EAE05046B028620BD</vt:lpwstr>
  </property>
</Properties>
</file>